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4" r:id="rId4"/>
    <p:sldId id="257" r:id="rId5"/>
    <p:sldId id="258" r:id="rId6"/>
    <p:sldId id="263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E563C5-4B0D-4553-8A60-F915B6E45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B7B2C-3293-474F-9A98-91176EABF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8677-5095-4612-9AA2-AB39058CB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CC48-AB47-4D8A-81CB-0E869315F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F2543-8C75-4052-B0E2-964C98B62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186C-B77F-4AD8-925D-4D950B3D7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6110-9E6C-45EA-BD35-5C8F37B69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844AC-D760-41D0-9D38-CCB1231F3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E7C49-0C28-462D-B8A9-EE07D3A59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0597-F3B8-49F6-987E-4DDA5891F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4642-219C-4C63-826F-16AAB1D6C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EF3D43-8C37-428D-817E-9C7485BA48AB}" type="datetimeFigureOut">
              <a:rPr lang="sr-Latn-CS" smtClean="0"/>
              <a:pPr/>
              <a:t>10.6.2015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0F7E8E-9CA0-4735-9CE8-B7972BA6364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4AF2A0-0B18-4823-8E60-B6759CE42F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Deriving%20The%20Formula%20-%20Volume%20of%20Cone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 smtClean="0">
                <a:latin typeface="+mn-lt"/>
              </a:rPr>
              <a:t>STOŽAC</a:t>
            </a:r>
            <a:endParaRPr lang="hr-HR" sz="7200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305126702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-357214"/>
            <a:ext cx="5150944" cy="4525963"/>
          </a:xfrm>
        </p:spPr>
      </p:pic>
      <p:pic>
        <p:nvPicPr>
          <p:cNvPr id="5" name="Slika 4" descr="inbound-marketing-sales-funn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3305175" cy="3295650"/>
          </a:xfrm>
          <a:prstGeom prst="rect">
            <a:avLst/>
          </a:prstGeom>
        </p:spPr>
      </p:pic>
      <p:pic>
        <p:nvPicPr>
          <p:cNvPr id="6" name="Slika 5" descr="traffic-cones-isol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801732" cy="3643314"/>
          </a:xfrm>
          <a:prstGeom prst="rect">
            <a:avLst/>
          </a:prstGeom>
        </p:spPr>
      </p:pic>
      <p:pic>
        <p:nvPicPr>
          <p:cNvPr id="1026" name="Picture 2" descr="C:\Users\Miro\Desktop\Mega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2998634" cy="279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285984" y="1857364"/>
            <a:ext cx="328808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h</a:t>
            </a:r>
            <a:r>
              <a:rPr lang="hr-HR" dirty="0" smtClean="0"/>
              <a:t> – duljina visine stošca</a:t>
            </a:r>
          </a:p>
          <a:p>
            <a:endParaRPr lang="hr-HR" dirty="0"/>
          </a:p>
          <a:p>
            <a:r>
              <a:rPr lang="hr-HR" b="1" i="1" dirty="0" smtClean="0"/>
              <a:t>r </a:t>
            </a:r>
            <a:r>
              <a:rPr lang="hr-HR" dirty="0" smtClean="0"/>
              <a:t>– duljina polumjera baze</a:t>
            </a:r>
          </a:p>
          <a:p>
            <a:endParaRPr lang="hr-HR" dirty="0"/>
          </a:p>
          <a:p>
            <a:r>
              <a:rPr lang="hr-HR" b="1" i="1" dirty="0" smtClean="0"/>
              <a:t>2r</a:t>
            </a:r>
            <a:r>
              <a:rPr lang="hr-HR" dirty="0" smtClean="0"/>
              <a:t> (</a:t>
            </a:r>
            <a:r>
              <a:rPr lang="hr-HR" b="1" i="1" dirty="0" smtClean="0"/>
              <a:t>d</a:t>
            </a:r>
            <a:r>
              <a:rPr lang="hr-HR" dirty="0" smtClean="0"/>
              <a:t>) </a:t>
            </a:r>
            <a:r>
              <a:rPr lang="hr-HR" dirty="0" smtClean="0"/>
              <a:t>– duljina promjera baze</a:t>
            </a:r>
          </a:p>
          <a:p>
            <a:endParaRPr lang="hr-HR" dirty="0"/>
          </a:p>
          <a:p>
            <a:r>
              <a:rPr lang="hr-HR" b="1" i="1" dirty="0" smtClean="0"/>
              <a:t>B</a:t>
            </a:r>
            <a:r>
              <a:rPr lang="hr-HR" dirty="0" smtClean="0"/>
              <a:t> – površina baze</a:t>
            </a:r>
          </a:p>
          <a:p>
            <a:endParaRPr lang="hr-HR" dirty="0"/>
          </a:p>
          <a:p>
            <a:r>
              <a:rPr lang="hr-HR" b="1" i="1" dirty="0" smtClean="0"/>
              <a:t>P</a:t>
            </a:r>
            <a:r>
              <a:rPr lang="hr-HR" dirty="0" smtClean="0"/>
              <a:t> – površina plašta</a:t>
            </a:r>
          </a:p>
          <a:p>
            <a:endParaRPr lang="hr-HR" dirty="0"/>
          </a:p>
          <a:p>
            <a:r>
              <a:rPr lang="hr-HR" b="1" i="1" dirty="0" smtClean="0"/>
              <a:t>O</a:t>
            </a:r>
            <a:r>
              <a:rPr lang="hr-HR" dirty="0" smtClean="0"/>
              <a:t> – oplošje stošca</a:t>
            </a:r>
          </a:p>
          <a:p>
            <a:endParaRPr lang="hr-HR" dirty="0"/>
          </a:p>
          <a:p>
            <a:r>
              <a:rPr lang="hr-HR" b="1" i="1" dirty="0" smtClean="0"/>
              <a:t>V</a:t>
            </a:r>
            <a:r>
              <a:rPr lang="hr-HR" dirty="0" smtClean="0"/>
              <a:t> – obujam stošca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 descr="sejv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571744"/>
            <a:ext cx="4317461" cy="35555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6316662" cy="1143000"/>
          </a:xfrm>
        </p:spPr>
        <p:txBody>
          <a:bodyPr/>
          <a:lstStyle/>
          <a:p>
            <a:r>
              <a:rPr lang="hr-HR" b="1" i="1" dirty="0" smtClean="0"/>
              <a:t>Formule stošca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4414" y="5786454"/>
            <a:ext cx="2357454" cy="785842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s</a:t>
            </a:r>
            <a:r>
              <a:rPr lang="hr-HR" sz="3200" baseline="30000" dirty="0" smtClean="0"/>
              <a:t>2</a:t>
            </a:r>
            <a:r>
              <a:rPr lang="hr-HR" sz="3200" dirty="0" smtClean="0"/>
              <a:t>=</a:t>
            </a:r>
            <a:r>
              <a:rPr lang="hr-HR" sz="3200" dirty="0" err="1" smtClean="0"/>
              <a:t>s</a:t>
            </a:r>
            <a:r>
              <a:rPr lang="hr-HR" sz="3200" baseline="30000" dirty="0" err="1" smtClean="0"/>
              <a:t>2</a:t>
            </a:r>
            <a:r>
              <a:rPr lang="hr-HR" sz="3200" baseline="30000" dirty="0" smtClean="0"/>
              <a:t> </a:t>
            </a:r>
            <a:r>
              <a:rPr lang="hr-HR" sz="3200" dirty="0" smtClean="0"/>
              <a:t>+</a:t>
            </a:r>
            <a:r>
              <a:rPr lang="hr-HR" sz="3200" baseline="30000" dirty="0" smtClean="0"/>
              <a:t> </a:t>
            </a:r>
            <a:r>
              <a:rPr lang="hr-HR" sz="3200" dirty="0" smtClean="0"/>
              <a:t>r</a:t>
            </a:r>
            <a:r>
              <a:rPr lang="hr-HR" sz="3200" baseline="30000" dirty="0" smtClean="0"/>
              <a:t>2</a:t>
            </a:r>
            <a:endParaRPr lang="hr-HR" sz="3200" baseline="30000" dirty="0" smtClean="0"/>
          </a:p>
          <a:p>
            <a:pPr>
              <a:buNone/>
            </a:pPr>
            <a:endParaRPr lang="hr-HR" sz="3200" baseline="30000" dirty="0" smtClean="0"/>
          </a:p>
          <a:p>
            <a:pPr>
              <a:buNone/>
            </a:pPr>
            <a:endParaRPr lang="hr-HR" sz="3200" baseline="30000" dirty="0"/>
          </a:p>
          <a:p>
            <a:endParaRPr lang="hr-HR" sz="3200" baseline="30000" dirty="0" smtClean="0"/>
          </a:p>
        </p:txBody>
      </p:sp>
      <p:sp>
        <p:nvSpPr>
          <p:cNvPr id="5" name="TekstniOkvir 4"/>
          <p:cNvSpPr txBox="1"/>
          <p:nvPr/>
        </p:nvSpPr>
        <p:spPr>
          <a:xfrm>
            <a:off x="3643306" y="1928802"/>
            <a:ext cx="186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P=r</a:t>
            </a:r>
            <a:r>
              <a:rPr lang="el-GR" sz="3200" dirty="0" smtClean="0"/>
              <a:t>π</a:t>
            </a:r>
            <a:r>
              <a:rPr lang="hr-HR" sz="3200" dirty="0" smtClean="0"/>
              <a:t>s</a:t>
            </a:r>
            <a:r>
              <a:rPr lang="el-GR" sz="3200" dirty="0" smtClean="0"/>
              <a:t> </a:t>
            </a:r>
            <a:endParaRPr lang="hr-HR" sz="3200" dirty="0" smtClean="0"/>
          </a:p>
        </p:txBody>
      </p:sp>
      <p:sp>
        <p:nvSpPr>
          <p:cNvPr id="6" name="TekstniOkvir 5"/>
          <p:cNvSpPr txBox="1"/>
          <p:nvPr/>
        </p:nvSpPr>
        <p:spPr>
          <a:xfrm>
            <a:off x="1857356" y="3000372"/>
            <a:ext cx="207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itchFamily="34" charset="0"/>
                <a:cs typeface="Arial" pitchFamily="34" charset="0"/>
              </a:rPr>
              <a:t>B=r</a:t>
            </a:r>
            <a:r>
              <a:rPr lang="hr-HR" sz="4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hr-HR" sz="5400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42910" y="1928802"/>
            <a:ext cx="186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</a:t>
            </a:r>
            <a:r>
              <a:rPr lang="hr-HR" sz="3200" baseline="-25000" dirty="0" smtClean="0"/>
              <a:t>op</a:t>
            </a:r>
            <a:r>
              <a:rPr lang="hr-HR" sz="3200" dirty="0" smtClean="0"/>
              <a:t>=rh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659200" y="1928802"/>
            <a:ext cx="248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O=B+P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43504" y="3000372"/>
          <a:ext cx="2000264" cy="1171575"/>
        </p:xfrm>
        <a:graphic>
          <a:graphicData uri="http://schemas.openxmlformats.org/presentationml/2006/ole">
            <p:oleObj spid="_x0000_s2057" name="Jednadžba" r:id="rId3" imgW="711000" imgH="393480" progId="Equation.3">
              <p:embed/>
            </p:oleObj>
          </a:graphicData>
        </a:graphic>
      </p:graphicFrame>
      <p:sp>
        <p:nvSpPr>
          <p:cNvPr id="19" name="TekstniOkvir 18"/>
          <p:cNvSpPr txBox="1"/>
          <p:nvPr/>
        </p:nvSpPr>
        <p:spPr>
          <a:xfrm>
            <a:off x="3643306" y="5780782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h</a:t>
            </a:r>
            <a:r>
              <a:rPr lang="hr-HR" sz="3200" baseline="30000" dirty="0" smtClean="0"/>
              <a:t>2</a:t>
            </a:r>
            <a:r>
              <a:rPr lang="hr-HR" sz="3200" dirty="0" smtClean="0"/>
              <a:t>=s</a:t>
            </a:r>
            <a:r>
              <a:rPr lang="hr-HR" sz="3200" baseline="30000" dirty="0" smtClean="0"/>
              <a:t>2 </a:t>
            </a:r>
            <a:r>
              <a:rPr lang="hr-HR" sz="3200" dirty="0" smtClean="0"/>
              <a:t>-</a:t>
            </a:r>
            <a:r>
              <a:rPr lang="hr-HR" sz="3200" baseline="30000" dirty="0" smtClean="0"/>
              <a:t> </a:t>
            </a:r>
            <a:r>
              <a:rPr lang="hr-HR" sz="3200" dirty="0" smtClean="0"/>
              <a:t>r</a:t>
            </a:r>
            <a:r>
              <a:rPr lang="hr-HR" sz="3200" baseline="30000" dirty="0" smtClean="0"/>
              <a:t>2</a:t>
            </a:r>
          </a:p>
          <a:p>
            <a:endParaRPr lang="hr-HR" sz="3200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6286512" y="578645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sz="3200" dirty="0" smtClean="0"/>
              <a:t>r</a:t>
            </a:r>
            <a:r>
              <a:rPr lang="hr-HR" sz="3200" baseline="30000" dirty="0" smtClean="0"/>
              <a:t>2 </a:t>
            </a:r>
            <a:r>
              <a:rPr lang="hr-HR" sz="3200" dirty="0" smtClean="0"/>
              <a:t>=s</a:t>
            </a:r>
            <a:r>
              <a:rPr lang="hr-HR" sz="3200" baseline="30000" dirty="0" smtClean="0"/>
              <a:t>2 </a:t>
            </a:r>
            <a:r>
              <a:rPr lang="hr-HR" sz="3200" dirty="0" smtClean="0"/>
              <a:t>-</a:t>
            </a:r>
            <a:r>
              <a:rPr lang="hr-HR" sz="3200" baseline="30000" dirty="0" smtClean="0"/>
              <a:t> </a:t>
            </a:r>
            <a:r>
              <a:rPr lang="hr-HR" sz="3200" dirty="0" smtClean="0"/>
              <a:t>h</a:t>
            </a:r>
            <a:r>
              <a:rPr lang="hr-HR" sz="3200" baseline="30000" dirty="0" smtClean="0"/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Deriving The Formula - Volume of Con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vi-VN" dirty="0" smtClean="0"/>
              <a:t>Stožac ili konus , tijelo omeđeno krugom i stožastom plohom.</a:t>
            </a:r>
            <a:endParaRPr lang="hr-HR" dirty="0"/>
          </a:p>
          <a:p>
            <a:r>
              <a:rPr lang="vi-VN" dirty="0" smtClean="0"/>
              <a:t>Vrh stošca je točka najudaljenija od baze. </a:t>
            </a:r>
            <a:endParaRPr lang="hr-HR" dirty="0" smtClean="0"/>
          </a:p>
          <a:p>
            <a:r>
              <a:rPr lang="vi-VN" dirty="0" smtClean="0"/>
              <a:t>Baza stošca je krug, a plašt mu je zakrivljena ploha. </a:t>
            </a:r>
            <a:endParaRPr lang="hr-HR" dirty="0" smtClean="0"/>
          </a:p>
          <a:p>
            <a:r>
              <a:rPr lang="vi-VN" dirty="0" smtClean="0"/>
              <a:t>Pravac koji prolazi središtem baze i vrhom stošca je os stošca.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Izvodnica stošca je dužina koja povezuje vrh stošca s točkom na obodu baze. </a:t>
            </a:r>
          </a:p>
          <a:p>
            <a:r>
              <a:rPr lang="hr-HR" dirty="0" smtClean="0"/>
              <a:t>Stožac je uspravan ako mu je os okomita na ravninu baze. </a:t>
            </a:r>
          </a:p>
          <a:p>
            <a:r>
              <a:rPr lang="hr-HR" dirty="0" smtClean="0"/>
              <a:t>Stožac može nastati rotacijom, pa je zato rotacijsko tijelo.</a:t>
            </a:r>
          </a:p>
          <a:p>
            <a:r>
              <a:rPr lang="hr-H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Stožac </a:t>
            </a:r>
            <a:r>
              <a:rPr lang="hr-H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zadan ako su zadane duljina polumjera njegove baze (r) i duljina njegove visine (h).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Uspravni stožac – Os mu je </a:t>
            </a:r>
            <a:r>
              <a:rPr lang="hr-HR" dirty="0" smtClean="0"/>
              <a:t>okomita na ravninu </a:t>
            </a:r>
            <a:r>
              <a:rPr lang="hr-HR" dirty="0" smtClean="0"/>
              <a:t>baze.</a:t>
            </a: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Kosi </a:t>
            </a:r>
            <a:r>
              <a:rPr lang="hr-H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stožac - Os mu nije okomita na ravninu baze.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None/>
            </a:pPr>
            <a:r>
              <a:rPr lang="hr-HR" sz="6000" dirty="0" smtClean="0">
                <a:latin typeface="Stencil" pitchFamily="82" charset="0"/>
              </a:rPr>
              <a:t>KRAJ</a:t>
            </a:r>
          </a:p>
          <a:p>
            <a:pPr lvl="5">
              <a:buNone/>
            </a:pPr>
            <a:endParaRPr lang="hr-HR" dirty="0">
              <a:latin typeface="Stencil" pitchFamily="82" charset="0"/>
            </a:endParaRPr>
          </a:p>
          <a:p>
            <a:pPr lvl="5">
              <a:buNone/>
            </a:pPr>
            <a:endParaRPr lang="hr-HR" dirty="0" smtClean="0">
              <a:latin typeface="Stencil" pitchFamily="82" charset="0"/>
            </a:endParaRPr>
          </a:p>
          <a:p>
            <a:pPr lvl="5">
              <a:buNone/>
            </a:pPr>
            <a:endParaRPr lang="hr-HR" dirty="0">
              <a:latin typeface="Stencil" pitchFamily="82" charset="0"/>
            </a:endParaRPr>
          </a:p>
          <a:p>
            <a:pPr lvl="5">
              <a:buNone/>
            </a:pPr>
            <a:endParaRPr lang="hr-HR" dirty="0" smtClean="0">
              <a:latin typeface="Stencil" pitchFamily="82" charset="0"/>
            </a:endParaRPr>
          </a:p>
          <a:p>
            <a:pPr lvl="5">
              <a:buNone/>
            </a:pPr>
            <a:endParaRPr lang="hr-HR" dirty="0">
              <a:latin typeface="Stencil" pitchFamily="82" charset="0"/>
            </a:endParaRPr>
          </a:p>
          <a:p>
            <a:pPr lvl="5">
              <a:buNone/>
            </a:pPr>
            <a:endParaRPr lang="hr-HR" dirty="0" smtClean="0">
              <a:latin typeface="Stencil" pitchFamily="82" charset="0"/>
            </a:endParaRPr>
          </a:p>
          <a:p>
            <a:pPr lvl="5" algn="r">
              <a:buNone/>
            </a:pPr>
            <a:r>
              <a:rPr lang="hr-HR" dirty="0" err="1" smtClean="0">
                <a:latin typeface="Haettenschweiler" pitchFamily="34" charset="0"/>
              </a:rPr>
              <a:t>Tonći</a:t>
            </a:r>
            <a:r>
              <a:rPr lang="hr-HR" dirty="0" smtClean="0">
                <a:latin typeface="Haettenschweiler" pitchFamily="34" charset="0"/>
              </a:rPr>
              <a:t> </a:t>
            </a:r>
            <a:r>
              <a:rPr lang="hr-HR" dirty="0" smtClean="0">
                <a:latin typeface="Haettenschweiler" pitchFamily="34" charset="0"/>
              </a:rPr>
              <a:t>Bilić</a:t>
            </a:r>
          </a:p>
          <a:p>
            <a:pPr lvl="5" algn="r">
              <a:buNone/>
            </a:pPr>
            <a:r>
              <a:rPr lang="hr-HR" dirty="0" smtClean="0">
                <a:latin typeface="Haettenschweiler" pitchFamily="34" charset="0"/>
              </a:rPr>
              <a:t>David Nakić</a:t>
            </a:r>
          </a:p>
          <a:p>
            <a:pPr lvl="5" algn="r">
              <a:buNone/>
            </a:pPr>
            <a:r>
              <a:rPr lang="hr-HR" sz="2800" dirty="0" smtClean="0">
                <a:latin typeface="Georgia" pitchFamily="18" charset="0"/>
              </a:rPr>
              <a:t>8</a:t>
            </a:r>
            <a:r>
              <a:rPr lang="hr-HR" sz="2800" i="1" u="dbl" baseline="30000" dirty="0" smtClean="0">
                <a:latin typeface="Georgia" pitchFamily="18" charset="0"/>
              </a:rPr>
              <a:t>b</a:t>
            </a:r>
            <a:endParaRPr lang="hr-HR" sz="2800" i="1" u="dbl" baseline="30000" dirty="0">
              <a:latin typeface="Georgia" pitchFamily="18" charset="0"/>
            </a:endParaRPr>
          </a:p>
        </p:txBody>
      </p:sp>
      <p:pic>
        <p:nvPicPr>
          <p:cNvPr id="7" name="Slika 6" descr="pe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500306"/>
            <a:ext cx="2571768" cy="331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2469_slide">
  <a:themeElements>
    <a:clrScheme name="Office tema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 te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ind_2469_slide</Template>
  <TotalTime>181</TotalTime>
  <Words>141</Words>
  <Application>Microsoft Office PowerPoint</Application>
  <PresentationFormat>Prikaz na zaslonu (4:3)</PresentationFormat>
  <Paragraphs>48</Paragraphs>
  <Slides>9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ind_2469_slide</vt:lpstr>
      <vt:lpstr>1_Default Design</vt:lpstr>
      <vt:lpstr>Microsoft Equation 3.0</vt:lpstr>
      <vt:lpstr>STOŽAC</vt:lpstr>
      <vt:lpstr>Slajd 2</vt:lpstr>
      <vt:lpstr>Slajd 3</vt:lpstr>
      <vt:lpstr>Formule stošca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STOŽAC</dc:title>
  <dc:creator>Miro</dc:creator>
  <cp:lastModifiedBy>Miro</cp:lastModifiedBy>
  <cp:revision>21</cp:revision>
  <dcterms:created xsi:type="dcterms:W3CDTF">2015-06-01T15:07:29Z</dcterms:created>
  <dcterms:modified xsi:type="dcterms:W3CDTF">2015-06-10T21:59:01Z</dcterms:modified>
</cp:coreProperties>
</file>