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CCFF"/>
    <a:srgbClr val="33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5000" dirty="0" smtClean="0">
                <a:solidFill>
                  <a:srgbClr val="FF6600"/>
                </a:solidFill>
              </a:rPr>
              <a:t>Kugla</a:t>
            </a:r>
            <a:endParaRPr lang="hr-HR" sz="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8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00"/>
                </a:solidFill>
              </a:rPr>
              <a:t>Kugle su svuda oko nas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1"/>
            <a:ext cx="2133600" cy="2142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4097482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14700"/>
            <a:ext cx="3514725" cy="35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2828925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2" y="3733800"/>
            <a:ext cx="2505090" cy="17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1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00"/>
                </a:solidFill>
              </a:rPr>
              <a:t>Kugla i polumjer kugle</a:t>
            </a:r>
            <a:endParaRPr lang="hr-HR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sz="2500" dirty="0" smtClean="0">
                <a:solidFill>
                  <a:srgbClr val="FF6600"/>
                </a:solidFill>
              </a:rPr>
              <a:t>Kugla je dio prostora omeđen sferom ili kuglinom plohom</a:t>
            </a:r>
          </a:p>
          <a:p>
            <a:pPr>
              <a:buFont typeface="Wingdings" pitchFamily="2" charset="2"/>
              <a:buChar char="v"/>
            </a:pPr>
            <a:r>
              <a:rPr lang="hr-HR" sz="2500" dirty="0" smtClean="0">
                <a:solidFill>
                  <a:srgbClr val="FF6600"/>
                </a:solidFill>
              </a:rPr>
              <a:t>Sfera je skup točaka čija je udaljenost od središta (S) jednaka polumjeru (r)</a:t>
            </a:r>
            <a:endParaRPr lang="hr-HR" sz="25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21" y="2895600"/>
            <a:ext cx="19050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96" y="2858948"/>
            <a:ext cx="2181530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3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00"/>
                </a:solidFill>
              </a:rPr>
              <a:t>formule</a:t>
            </a:r>
            <a:endParaRPr lang="hr-HR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/>
                <a14:m>
                  <m:oMath xmlns:m="http://schemas.openxmlformats.org/officeDocument/2006/math">
                    <m:r>
                      <a:rPr lang="hr-HR" sz="2800" b="1" i="1" smtClean="0">
                        <a:solidFill>
                          <a:srgbClr val="FF6600"/>
                        </a:solidFill>
                        <a:latin typeface="Cambria Math"/>
                      </a:rPr>
                      <m:t>𝑶</m:t>
                    </m:r>
                    <m:r>
                      <a:rPr lang="hr-HR" sz="2800" b="1" i="1" smtClean="0">
                        <a:solidFill>
                          <a:srgbClr val="FF6600"/>
                        </a:solidFill>
                        <a:latin typeface="Cambria Math"/>
                      </a:rPr>
                      <m:t>=</m:t>
                    </m:r>
                    <m:r>
                      <a:rPr lang="hr-HR" sz="2800" b="1" i="1" smtClean="0">
                        <a:solidFill>
                          <a:srgbClr val="FF6600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hr-HR" sz="2800" b="1" i="1" smtClean="0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b="1" i="1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hr-HR" sz="2800" b="1" i="1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800" b="1" i="1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hr-HR" sz="2800" dirty="0" smtClean="0">
                    <a:solidFill>
                      <a:srgbClr val="FF6600"/>
                    </a:solidFill>
                  </a:rPr>
                  <a:t>                  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hr-HR" sz="2800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sz="2800" i="1" dirty="0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hr-HR" sz="2800" dirty="0" smtClean="0">
                    <a:solidFill>
                      <a:srgbClr val="FF66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𝒈𝒑</m:t>
                        </m:r>
                      </m:sub>
                    </m:sSub>
                    <m:r>
                      <a:rPr lang="hr-HR" sz="2800" b="1" i="1" dirty="0" smtClean="0">
                        <a:solidFill>
                          <a:srgbClr val="FF66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hr-HR" sz="2800" b="1" i="1" dirty="0" smtClean="0">
                            <a:solidFill>
                              <a:srgbClr val="FF66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800" b="1" i="1" dirty="0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hr-HR" sz="2800" dirty="0" smtClean="0">
                    <a:solidFill>
                      <a:srgbClr val="FF6600"/>
                    </a:solidFill>
                  </a:rPr>
                  <a:t/>
                </a:r>
                <a:br>
                  <a:rPr lang="hr-HR" sz="2800" dirty="0" smtClean="0">
                    <a:solidFill>
                      <a:srgbClr val="FF6600"/>
                    </a:solidFill>
                  </a:rPr>
                </a:br>
                <a:r>
                  <a:rPr lang="hr-HR" sz="2800" dirty="0" smtClean="0">
                    <a:solidFill>
                      <a:srgbClr val="FF6600"/>
                    </a:solidFill>
                  </a:rPr>
                  <a:t>OPLOŠJE </a:t>
                </a:r>
                <a:r>
                  <a:rPr lang="hr-HR" sz="2500" dirty="0" smtClean="0">
                    <a:solidFill>
                      <a:srgbClr val="FF6600"/>
                    </a:solidFill>
                  </a:rPr>
                  <a:t>                   VOLUMEN                  POVRŠINA</a:t>
                </a:r>
              </a:p>
              <a:p>
                <a:pPr marL="0" indent="0"/>
                <a:r>
                  <a:rPr lang="hr-HR" sz="2500" dirty="0">
                    <a:solidFill>
                      <a:srgbClr val="FF6600"/>
                    </a:solidFill>
                  </a:rPr>
                  <a:t> </a:t>
                </a:r>
                <a:r>
                  <a:rPr lang="hr-HR" sz="2500" dirty="0" smtClean="0">
                    <a:solidFill>
                      <a:srgbClr val="FF6600"/>
                    </a:solidFill>
                  </a:rPr>
                  <a:t>                                                                      GLAVNOG</a:t>
                </a:r>
              </a:p>
              <a:p>
                <a:pPr marL="0" indent="0"/>
                <a:r>
                  <a:rPr lang="hr-HR" sz="2500" dirty="0">
                    <a:solidFill>
                      <a:srgbClr val="FF6600"/>
                    </a:solidFill>
                  </a:rPr>
                  <a:t> </a:t>
                </a:r>
                <a:r>
                  <a:rPr lang="hr-HR" sz="2500" dirty="0" smtClean="0">
                    <a:solidFill>
                      <a:srgbClr val="FF6600"/>
                    </a:solidFill>
                  </a:rPr>
                  <a:t>                                                                      PRESJEKA</a:t>
                </a:r>
                <a:br>
                  <a:rPr lang="hr-HR" sz="2500" dirty="0" smtClean="0">
                    <a:solidFill>
                      <a:srgbClr val="FF6600"/>
                    </a:solidFill>
                  </a:rPr>
                </a:br>
                <a:endParaRPr lang="hr-HR" sz="25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4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00"/>
                </a:solidFill>
              </a:rPr>
              <a:t>Dokaz za volumen kugle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Deriving The Formula - Volume Of Spher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914400"/>
            <a:ext cx="7620847" cy="5715000"/>
          </a:xfrm>
        </p:spPr>
      </p:pic>
    </p:spTree>
    <p:extLst>
      <p:ext uri="{BB962C8B-B14F-4D97-AF65-F5344CB8AC3E}">
        <p14:creationId xmlns:p14="http://schemas.microsoft.com/office/powerpoint/2010/main" val="230727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000" dirty="0" smtClean="0"/>
              <a:t>TINO I TONI</a:t>
            </a:r>
            <a:endParaRPr lang="hr-HR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3505200"/>
            <a:ext cx="3807779" cy="2438399"/>
          </a:xfrm>
        </p:spPr>
        <p:txBody>
          <a:bodyPr/>
          <a:lstStyle/>
          <a:p>
            <a:pPr algn="ctr"/>
            <a:r>
              <a:rPr lang="hr-HR" sz="7000" dirty="0" smtClean="0">
                <a:solidFill>
                  <a:srgbClr val="FF6600"/>
                </a:solidFill>
              </a:rPr>
              <a:t>KRAJ</a:t>
            </a:r>
            <a:endParaRPr lang="hr-HR" sz="7000" dirty="0">
              <a:solidFill>
                <a:srgbClr val="FF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1.06.2015.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89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112</TotalTime>
  <Words>77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Kugla</vt:lpstr>
      <vt:lpstr>Kugle su svuda oko nas</vt:lpstr>
      <vt:lpstr>Kugla i polumjer kugle</vt:lpstr>
      <vt:lpstr>formule</vt:lpstr>
      <vt:lpstr>Dokaz za volumen kugle</vt:lpstr>
      <vt:lpstr>TINO I TONI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Kugla</dc:title>
  <dc:creator>FRANKO</dc:creator>
  <cp:lastModifiedBy>Toni</cp:lastModifiedBy>
  <cp:revision>10</cp:revision>
  <dcterms:created xsi:type="dcterms:W3CDTF">2006-08-16T00:00:00Z</dcterms:created>
  <dcterms:modified xsi:type="dcterms:W3CDTF">2015-06-08T18:56:42Z</dcterms:modified>
</cp:coreProperties>
</file>