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2" hidden="1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2920" cy="2990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2920" cy="3865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0" y="376848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376848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0" y="376848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xk405kt9Q&amp;feature=youtu.b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473840" y="5052600"/>
            <a:ext cx="5635800" cy="88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817560" y="3132360"/>
            <a:ext cx="7174440" cy="179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>
            <a:off x="0" y="602640"/>
            <a:ext cx="9142920" cy="563760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611560" y="1907088"/>
            <a:ext cx="7977320" cy="2029871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hr-HR" sz="6600" b="0" strike="noStrike" cap="all" spc="-1" dirty="0">
                <a:solidFill>
                  <a:srgbClr val="F2F2F2"/>
                </a:solidFill>
                <a:latin typeface="Arabic Typesetting"/>
                <a:ea typeface="DejaVu Sans"/>
              </a:rPr>
              <a:t>   </a:t>
            </a:r>
            <a:r>
              <a:rPr lang="hr-HR" sz="6600" b="0" strike="noStrike" cap="all" spc="-1" dirty="0" smtClean="0">
                <a:solidFill>
                  <a:srgbClr val="F2F2F2"/>
                </a:solidFill>
                <a:latin typeface="Arabic Typesetting"/>
                <a:ea typeface="DejaVu Sans"/>
              </a:rPr>
              <a:t>   </a:t>
            </a:r>
            <a:r>
              <a:rPr lang="hr-HR" sz="6000" b="1" strike="noStrike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  <a:ea typeface="DejaVu Sans"/>
              </a:rPr>
              <a:t>OSNOVNA </a:t>
            </a:r>
            <a:r>
              <a:rPr lang="hr-HR" sz="6000" b="1" strike="noStrike" dirty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  <a:ea typeface="DejaVu Sans"/>
              </a:rPr>
              <a:t>ŠKOLA</a:t>
            </a:r>
            <a:endParaRPr lang="hr-HR" sz="6000" b="1" strike="noStrike" dirty="0">
              <a:ln w="28575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nformal Roman" panose="030604020304060B0204" pitchFamily="66" charset="0"/>
            </a:endParaRPr>
          </a:p>
          <a:p>
            <a:pPr>
              <a:lnSpc>
                <a:spcPct val="100000"/>
              </a:lnSpc>
            </a:pPr>
            <a:r>
              <a:rPr lang="hr-HR" sz="6000" b="1" strike="noStrike" dirty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  <a:ea typeface="DejaVu Sans"/>
              </a:rPr>
              <a:t>   JURJA ŠIŽGORIĆA</a:t>
            </a:r>
            <a:endParaRPr lang="hr-HR" sz="6000" b="1" strike="noStrike" dirty="0">
              <a:ln w="28575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nformal Roman" panose="030604020304060B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/>
          <p:cNvPicPr/>
          <p:nvPr/>
        </p:nvPicPr>
        <p:blipFill>
          <a:blip r:embed="rId2"/>
          <a:stretch/>
        </p:blipFill>
        <p:spPr>
          <a:xfrm>
            <a:off x="762120" y="243000"/>
            <a:ext cx="7923600" cy="585216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762120" y="1844824"/>
            <a:ext cx="7923600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spc="-1" dirty="0">
                <a:solidFill>
                  <a:srgbClr val="000000"/>
                </a:solidFill>
                <a:latin typeface="Arial"/>
              </a:rPr>
              <a:t>        </a:t>
            </a: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3600" b="1" strike="noStrike" spc="-1" dirty="0">
                <a:solidFill>
                  <a:srgbClr val="000000"/>
                </a:solidFill>
                <a:latin typeface="Arial"/>
              </a:rPr>
              <a:t>   </a:t>
            </a:r>
            <a:endParaRPr lang="hr-HR" sz="3600" b="1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600" b="1" spc="-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r-HR" sz="3600" b="1" strike="noStrik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</a:rPr>
              <a:t>  </a:t>
            </a:r>
            <a:r>
              <a:rPr lang="hr-HR" sz="3600" b="1" strike="noStrike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</a:rPr>
              <a:t>NAŠA ŠKOLA IZ DRUGOG KUTA...</a:t>
            </a:r>
            <a:endParaRPr lang="hr-HR" sz="3600" b="1" strike="noStrike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nformal Roman" panose="030604020304060B0204" pitchFamily="66" charset="0"/>
            </a:endParaRPr>
          </a:p>
          <a:p>
            <a:pPr>
              <a:lnSpc>
                <a:spcPct val="100000"/>
              </a:lnSpc>
            </a:pPr>
            <a:endParaRPr lang="hr-HR" sz="3600" b="1" strike="noStrik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b="1" strike="noStrik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hlinkClick r:id="rId3"/>
              </a:rPr>
              <a:t>https://www.youtube.com/watch?v=tuxk405kt9Q&amp;feature=youtu.be</a:t>
            </a:r>
            <a:endParaRPr lang="hr-HR" b="1" strike="noStrike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endParaRPr lang="hr-H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 lvl="0" algn="ctr"/>
            <a:r>
              <a:rPr lang="hr-HR" sz="3600" b="1" dirty="0" smtClean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rgbClr val="4E67C8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Informal Roman" panose="030604020304060B0204" pitchFamily="66" charset="0"/>
              </a:rPr>
              <a:t> </a:t>
            </a:r>
            <a:r>
              <a:rPr lang="hr-HR" sz="36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</a:rPr>
              <a:t>HVALA </a:t>
            </a:r>
            <a:r>
              <a:rPr lang="hr-HR" sz="3600" b="1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</a:rPr>
              <a:t>NA POZORNOSTI!</a:t>
            </a:r>
          </a:p>
          <a:p>
            <a:pPr>
              <a:lnSpc>
                <a:spcPct val="100000"/>
              </a:lnSpc>
            </a:pPr>
            <a:endParaRPr lang="hr-H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endParaRPr lang="hr-HR" b="1" strike="noStrike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endParaRPr lang="hr-HR" b="1" strike="noStrik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3600" b="1" strike="noStrike" spc="-1" dirty="0">
                <a:solidFill>
                  <a:srgbClr val="000000"/>
                </a:solidFill>
                <a:latin typeface="Arial"/>
              </a:rPr>
              <a:t>                     </a:t>
            </a: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971600" y="1321269"/>
            <a:ext cx="7563560" cy="119887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endParaRPr lang="hr-HR" b="1" dirty="0">
              <a:ln w="900" cmpd="sng">
                <a:solidFill>
                  <a:schemeClr val="tx1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hr-HR" b="1" dirty="0" smtClean="0">
              <a:ln w="900" cmpd="sng">
                <a:solidFill>
                  <a:schemeClr val="tx1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hr-HR" b="1" dirty="0" smtClean="0">
              <a:ln w="900" cmpd="sng">
                <a:solidFill>
                  <a:schemeClr val="tx1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hr-HR" sz="1800" b="0" strike="noStrike" spc="-1" dirty="0">
              <a:ln w="900" cmpd="sng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4" name="Picture 2" descr="C:\Users\Jerko\AppData\Local\Microsoft\Windows\Temporary Internet Files\Content.IE5\NZ342HZP\Smiley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1380436" cy="13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80880" y="1447920"/>
            <a:ext cx="79347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50000"/>
              </a:lnSpc>
              <a:spcBef>
                <a:spcPts val="601"/>
              </a:spcBef>
              <a:spcAft>
                <a:spcPts val="601"/>
              </a:spcAft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601"/>
              </a:spcBef>
              <a:spcAft>
                <a:spcPts val="601"/>
              </a:spcAft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50000"/>
              </a:lnSpc>
              <a:spcBef>
                <a:spcPts val="601"/>
              </a:spcBef>
              <a:spcAft>
                <a:spcPts val="601"/>
              </a:spcAft>
            </a:pPr>
            <a:r>
              <a:rPr lang="hr-HR" sz="1800" b="0" strike="noStrike" spc="-1">
                <a:solidFill>
                  <a:srgbClr val="0D79CA"/>
                </a:solidFill>
                <a:latin typeface="Arial"/>
                <a:ea typeface="DejaVu Sans"/>
              </a:rPr>
              <a:t>       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50000"/>
              </a:lnSpc>
              <a:spcBef>
                <a:spcPts val="601"/>
              </a:spcBef>
              <a:spcAft>
                <a:spcPts val="601"/>
              </a:spcAft>
            </a:pPr>
            <a:r>
              <a:rPr lang="hr-HR" sz="2000" b="0" strike="noStrike" spc="-1">
                <a:solidFill>
                  <a:srgbClr val="FFFF00"/>
                </a:solidFill>
                <a:latin typeface="Arial Black"/>
                <a:ea typeface="DejaVu Sans"/>
              </a:rPr>
              <a:t>     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50000"/>
              </a:lnSpc>
              <a:spcBef>
                <a:spcPts val="601"/>
              </a:spcBef>
              <a:spcAft>
                <a:spcPts val="601"/>
              </a:spcAft>
            </a:pP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Picture 2"/>
          <p:cNvPicPr/>
          <p:nvPr/>
        </p:nvPicPr>
        <p:blipFill>
          <a:blip r:embed="rId2"/>
          <a:stretch/>
        </p:blipFill>
        <p:spPr>
          <a:xfrm>
            <a:off x="349778" y="548680"/>
            <a:ext cx="8640360" cy="521280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251640" y="666360"/>
            <a:ext cx="8640360" cy="1260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360">
              <a:lnSpc>
                <a:spcPct val="50000"/>
              </a:lnSpc>
              <a:spcBef>
                <a:spcPts val="601"/>
              </a:spcBef>
              <a:spcAft>
                <a:spcPts val="601"/>
              </a:spcAft>
            </a:pPr>
            <a:r>
              <a:rPr lang="hr-HR" sz="2800" b="1" strike="noStrike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Informal Roman" panose="030604020304060B0204" pitchFamily="66" charset="0"/>
                <a:ea typeface="DejaVu Sans"/>
              </a:rPr>
              <a:t>          </a:t>
            </a:r>
            <a:endParaRPr lang="hr-HR" sz="2800" b="1" strike="noStrike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Informal Roman" panose="030604020304060B0204" pitchFamily="66" charset="0"/>
            </a:endParaRPr>
          </a:p>
          <a:p>
            <a:pPr marL="360">
              <a:lnSpc>
                <a:spcPct val="50000"/>
              </a:lnSpc>
              <a:spcBef>
                <a:spcPts val="601"/>
              </a:spcBef>
              <a:spcAft>
                <a:spcPts val="601"/>
              </a:spcAft>
            </a:pPr>
            <a:endParaRPr lang="hr-HR" sz="3600" b="1" strike="noStrike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Informal Roman" panose="030604020304060B0204" pitchFamily="66" charset="0"/>
            </a:endParaRPr>
          </a:p>
          <a:p>
            <a:pPr marL="3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hr-HR" sz="2400" b="1" strike="noStrik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Adobe Heiti Std R" pitchFamily="34" charset="-128"/>
                <a:cs typeface="Adobe Arabic" pitchFamily="18" charset="-78"/>
              </a:rPr>
              <a:t>     </a:t>
            </a:r>
            <a:r>
              <a:rPr lang="hr-HR" sz="2400" b="1" strike="noStrik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Adobe Heiti Std R" pitchFamily="34" charset="-128"/>
                <a:cs typeface="Adobe Arabic" pitchFamily="18" charset="-78"/>
              </a:rPr>
              <a:t> </a:t>
            </a:r>
            <a:endParaRPr lang="hr-HR" sz="2400" b="1" strike="noStrik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Adobe Heiti Std R" pitchFamily="34" charset="-128"/>
              <a:cs typeface="Adobe Arabic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2497"/>
            <a:ext cx="8002872" cy="615553"/>
          </a:xfrm>
        </p:spPr>
        <p:txBody>
          <a:bodyPr/>
          <a:lstStyle/>
          <a:p>
            <a:r>
              <a:rPr lang="hr-HR" sz="3600" b="1" kern="1200" dirty="0" smtClean="0">
                <a:ln w="902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Informal Roman"/>
                <a:ea typeface="DejaVu Sans"/>
                <a:cs typeface="DejaVu Sans"/>
              </a:rPr>
              <a:t>           </a:t>
            </a:r>
            <a:r>
              <a:rPr lang="hr-HR" sz="4000" b="1" kern="1200" dirty="0" smtClean="0">
                <a:ln w="9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/>
                <a:ea typeface="DejaVu Sans"/>
                <a:cs typeface="DejaVu Sans"/>
              </a:rPr>
              <a:t>POVIJEST NAŠE ŠKOLE</a:t>
            </a:r>
            <a:endParaRPr lang="hr-HR" sz="4000" b="1" dirty="0">
              <a:ln w="9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2042829"/>
            <a:ext cx="8532938" cy="269304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Adobe Heiti Std R"/>
                <a:cs typeface="Adobe Arabic"/>
              </a:rPr>
              <a:t>Škola je osnovana1954. godine pod nazivom  ‘III osmogodišnja škola’.</a:t>
            </a:r>
            <a:endParaRPr lang="hr-HR" sz="2000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0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Adobe Heiti Std R"/>
                <a:cs typeface="Adobe Arabic"/>
              </a:rPr>
              <a:t> Nastava se tad</a:t>
            </a:r>
            <a:r>
              <a:rPr lang="hr-HR" sz="2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hr-HR" sz="20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Adobe Heiti Std R"/>
                <a:cs typeface="Adobe Arabic"/>
              </a:rPr>
              <a:t>održavala   u novoj adaptiranoj zgradi Sjemeništa.</a:t>
            </a:r>
            <a:endParaRPr lang="hr-HR" sz="2000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0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Adobe Heiti Std R"/>
                <a:cs typeface="Adobe Arabic"/>
              </a:rPr>
              <a:t> 9. rujna 1973. sadašnja zgrada nove škole je predana na uporabu.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000" b="1" kern="1200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Adobe Heiti Std R"/>
                <a:cs typeface="Adobe Arabic"/>
              </a:rPr>
              <a:t> </a:t>
            </a:r>
            <a:r>
              <a:rPr lang="hr-HR" sz="20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Adobe Heiti Std R"/>
                <a:cs typeface="Adobe Arabic"/>
              </a:rPr>
              <a:t>Zgradu je preuzela III. osnovna škola Šibenik.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000" b="1" kern="1200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Adobe Heiti Std R"/>
                <a:cs typeface="Adobe Arabic"/>
              </a:rPr>
              <a:t> </a:t>
            </a:r>
            <a:r>
              <a:rPr lang="hr-HR" sz="20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Adobe Heiti Std R"/>
                <a:cs typeface="Adobe Arabic"/>
              </a:rPr>
              <a:t>Nova škola je dobila ime Osnovna škola Maršala Tita.</a:t>
            </a:r>
            <a:endParaRPr lang="hr-HR" sz="2000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hr-HR" sz="20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403640" y="260640"/>
            <a:ext cx="656172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457200" y="1700640"/>
            <a:ext cx="8228520" cy="41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50000"/>
              </a:lnSpc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FFFF00"/>
                </a:solidFill>
                <a:latin typeface="Arial"/>
              </a:rPr>
              <a:t> 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Picture 3"/>
          <p:cNvPicPr/>
          <p:nvPr/>
        </p:nvPicPr>
        <p:blipFill>
          <a:blip r:embed="rId2"/>
          <a:stretch/>
        </p:blipFill>
        <p:spPr>
          <a:xfrm>
            <a:off x="251520" y="260640"/>
            <a:ext cx="8892480" cy="590400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755640" y="1196640"/>
            <a:ext cx="7920000" cy="455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endParaRPr lang="hr-HR" sz="1800" b="1" strike="noStrike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02355"/>
            <a:ext cx="8229240" cy="166199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r-HR" sz="3600" b="1" i="0" u="none" strike="noStrike" kern="1200" cap="none" spc="100" normalizeH="0" baseline="0" noProof="0" dirty="0" smtClean="0">
                <a:ln w="18000">
                  <a:solidFill>
                    <a:srgbClr val="4E67C8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E67C8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E67C8">
                      <a:satMod val="200000"/>
                      <a:shade val="1000"/>
                      <a:alpha val="60000"/>
                    </a:srgbClr>
                  </a:outerShdw>
                </a:effectLst>
                <a:uLnTx/>
                <a:uFillTx/>
                <a:latin typeface="Informal Roman" panose="030604020304060B0204" pitchFamily="66" charset="0"/>
                <a:ea typeface="DejaVu Sans"/>
              </a:rPr>
              <a:t>       </a:t>
            </a:r>
            <a:br>
              <a:rPr kumimoji="0" lang="hr-HR" sz="3600" b="1" i="0" u="none" strike="noStrike" kern="1200" cap="none" spc="100" normalizeH="0" baseline="0" noProof="0" dirty="0" smtClean="0">
                <a:ln w="18000">
                  <a:solidFill>
                    <a:srgbClr val="4E67C8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E67C8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E67C8">
                      <a:satMod val="200000"/>
                      <a:shade val="1000"/>
                      <a:alpha val="60000"/>
                    </a:srgbClr>
                  </a:outerShdw>
                </a:effectLst>
                <a:uLnTx/>
                <a:uFillTx/>
                <a:latin typeface="Informal Roman" panose="030604020304060B0204" pitchFamily="66" charset="0"/>
                <a:ea typeface="DejaVu Sans"/>
              </a:rPr>
            </a:br>
            <a:r>
              <a:rPr kumimoji="0" lang="hr-HR" sz="3600" b="1" i="0" u="none" strike="noStrike" kern="1200" normalizeH="0" baseline="0" noProof="0" dirty="0" smtClean="0">
                <a:ln w="900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Informal Roman" panose="030604020304060B0204" pitchFamily="66" charset="0"/>
                <a:ea typeface="DejaVu Sans"/>
              </a:rPr>
              <a:t>POVIJEST NAŠE ŠKOLE</a:t>
            </a:r>
            <a:r>
              <a:rPr kumimoji="0" lang="hr-HR" sz="3600" b="1" i="0" u="none" strike="noStrike" kern="1200" spc="100" normalizeH="0" baseline="0" noProof="0" dirty="0" smtClean="0">
                <a:ln w="18000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Informal Roman" panose="030604020304060B0204" pitchFamily="66" charset="0"/>
              </a:rPr>
              <a:t/>
            </a:r>
            <a:br>
              <a:rPr kumimoji="0" lang="hr-HR" sz="3600" b="1" i="0" u="none" strike="noStrike" kern="1200" spc="100" normalizeH="0" baseline="0" noProof="0" dirty="0" smtClean="0">
                <a:ln w="18000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Informal Roman" panose="030604020304060B0204" pitchFamily="66" charset="0"/>
              </a:rPr>
            </a:br>
            <a:endParaRPr lang="hr-HR" sz="3600" b="1" spc="100" dirty="0">
              <a:ln w="18000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/>
          </p:nvPr>
        </p:nvSpPr>
        <p:spPr>
          <a:xfrm>
            <a:off x="457200" y="1790856"/>
            <a:ext cx="8229240" cy="304698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0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"/>
                <a:ea typeface="DejaVu Sans"/>
                <a:cs typeface="DejaVu Sans"/>
              </a:rPr>
              <a:t>Za blagdan sv. Jurja, 23. travnja 1992. na svečanosti koja je upriličena u samoj školi službeno je škola zaživjela novim imenom:  Osnovna škola Jurja Šižgorića. </a:t>
            </a:r>
            <a:endParaRPr lang="hr-HR" sz="2000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0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"/>
                <a:ea typeface="DejaVu Sans"/>
                <a:cs typeface="DejaVu Sans"/>
              </a:rPr>
              <a:t>Jurjevdan je od tada i službeno Dan škole.</a:t>
            </a:r>
            <a:endParaRPr lang="hr-HR" sz="2000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0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"/>
                <a:ea typeface="DejaVu Sans"/>
                <a:cs typeface="DejaVu Sans"/>
              </a:rPr>
              <a:t>Juraj Šižgorić, rođen u Šibeniku, bio je jedna od najznačajnijih ličnosti kulturnog života hrvatskog naroda u XV. stoljeću.</a:t>
            </a:r>
            <a:endParaRPr lang="hr-HR" sz="2000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endParaRPr lang="hr-HR" dirty="0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5"/>
          <p:cNvPicPr/>
          <p:nvPr/>
        </p:nvPicPr>
        <p:blipFill>
          <a:blip r:embed="rId2"/>
          <a:stretch/>
        </p:blipFill>
        <p:spPr>
          <a:xfrm>
            <a:off x="683567" y="404664"/>
            <a:ext cx="7855885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5" name="CustomShape 1"/>
          <p:cNvSpPr/>
          <p:nvPr/>
        </p:nvSpPr>
        <p:spPr>
          <a:xfrm>
            <a:off x="990720" y="548680"/>
            <a:ext cx="3869312" cy="500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hr-HR" sz="3600" b="1" strike="noStrike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nformal Roman" panose="030604020304060B0204" pitchFamily="66" charset="0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990720" y="2971800"/>
            <a:ext cx="75427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strike="noStrike" spc="-1">
                <a:solidFill>
                  <a:srgbClr val="FFFF00"/>
                </a:solidFill>
                <a:latin typeface="Arial"/>
                <a:ea typeface="DejaVu Sans"/>
              </a:rPr>
              <a:t>  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990720" y="2971800"/>
            <a:ext cx="4373368" cy="2761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endParaRPr lang="hr-HR" sz="2400" b="0" strike="noStrike" spc="-1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720" y="916804"/>
            <a:ext cx="7325696" cy="830997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 w="1905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Informal Roman" panose="030604020304060B0204" pitchFamily="66" charset="0"/>
                <a:ea typeface="DejaVu Sans"/>
              </a:rPr>
              <a:t>ŠKOLA DANAS...</a:t>
            </a:r>
            <a:r>
              <a:rPr kumimoji="0" lang="hr-HR" sz="3600" b="1" i="0" u="none" strike="noStrike" kern="1200" cap="none" spc="0" normalizeH="0" baseline="0" noProof="0" dirty="0" smtClean="0">
                <a:ln w="1905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Informal Roman" panose="030604020304060B0204" pitchFamily="66" charset="0"/>
              </a:rPr>
              <a:t/>
            </a:r>
            <a:br>
              <a:rPr kumimoji="0" lang="hr-HR" sz="3600" b="1" i="0" u="none" strike="noStrike" kern="1200" cap="none" spc="0" normalizeH="0" baseline="0" noProof="0" dirty="0" smtClean="0">
                <a:ln w="1905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Informal Roman" panose="030604020304060B0204" pitchFamily="66" charset="0"/>
              </a:rPr>
            </a:br>
            <a:endParaRPr lang="hr-HR" dirty="0">
              <a:ln w="19050" cmpd="sng">
                <a:solidFill>
                  <a:prstClr val="black">
                    <a:alpha val="55000"/>
                  </a:prst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899592" y="2260693"/>
            <a:ext cx="7344816" cy="307353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Od 3.12.2015. godine ravnateljica Škole je Ivana Rupić,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profesorica likovne kulture i umjetnosti.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105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Ove godine u školi radi 33 nastavnika te tim stručnih suradnika kojeg čine logoped, psiholog i pedagog.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105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Rame uz rame s nastavnicima u školi radi i 9 asistenata.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r-HR" sz="105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r-HR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Školu pohađa 385 učenika u 19 razrednih odjeljenja.</a:t>
            </a:r>
            <a:endParaRPr lang="hr-HR" sz="1100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1600" b="1" kern="1200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"/>
                <a:ea typeface="DejaVu Sans"/>
                <a:cs typeface="DejaVu Sans"/>
              </a:rPr>
              <a:t> </a:t>
            </a:r>
            <a:endParaRPr lang="hr-HR" sz="1100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/>
          <p:cNvPicPr/>
          <p:nvPr/>
        </p:nvPicPr>
        <p:blipFill>
          <a:blip r:embed="rId2"/>
          <a:stretch/>
        </p:blipFill>
        <p:spPr>
          <a:xfrm>
            <a:off x="457200" y="527040"/>
            <a:ext cx="8146440" cy="542160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457200" y="527040"/>
            <a:ext cx="8146440" cy="5723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hr-H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000" b="1" strike="noStrike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r-HR" sz="2000" b="1" strike="noStrike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Ove </a:t>
            </a:r>
            <a:r>
              <a:rPr lang="hr-HR" sz="2000" b="1" strike="noStrike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godine dovršeni su radovi na energetskoj obnovi škole započeti u srpnju 2018.</a:t>
            </a:r>
            <a:endParaRPr lang="hr-HR" sz="2000" b="1" strike="noStrike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000" b="1" strike="noStrike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000" b="1" strike="noStrike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Škola je tehnološki iznimno dobro opremljena.</a:t>
            </a:r>
            <a:endParaRPr lang="hr-HR" sz="2000" b="1" strike="noStrike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000" b="1" strike="noStrike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U sve 22 učionice sproveden je internet te su sve učionice opremljene računalom. U 8</a:t>
            </a:r>
            <a:r>
              <a:rPr lang="hr-HR" sz="2000" b="1" strike="noStrike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DejaVu Sans"/>
              </a:rPr>
              <a:t> </a:t>
            </a:r>
            <a:r>
              <a:rPr lang="hr-HR" sz="2000" b="1" strike="noStrike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učionica instalirane su pametne ploče.</a:t>
            </a:r>
            <a:endParaRPr lang="hr-HR" sz="2000" b="1" strike="noStrike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000" b="1" strike="noStrike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000" b="1" strike="noStrike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Posebna pažnja poklanja se estetskom uređenju škole, a energetskom obnovom fasade škola je dobila i novi vizualni identitet.</a:t>
            </a:r>
            <a:endParaRPr lang="hr-HR" sz="2000" b="1" strike="noStrike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000" b="1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57200" y="790920"/>
            <a:ext cx="7138440" cy="55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r>
              <a:rPr lang="hr-HR" sz="3600" b="1" strike="noStrike" dirty="0">
                <a:ln w="190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</a:rPr>
              <a:t>ŠKOLA DANAS...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/>
          <p:cNvPicPr/>
          <p:nvPr/>
        </p:nvPicPr>
        <p:blipFill>
          <a:blip r:embed="rId2"/>
          <a:stretch/>
        </p:blipFill>
        <p:spPr>
          <a:xfrm>
            <a:off x="380880" y="285840"/>
            <a:ext cx="8228520" cy="573300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685800" y="533520"/>
            <a:ext cx="633384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794160" y="748236"/>
            <a:ext cx="2409688" cy="2147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hr-HR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240" cy="720079"/>
          </a:xfrm>
        </p:spPr>
        <p:txBody>
          <a:bodyPr/>
          <a:lstStyle/>
          <a:p>
            <a:r>
              <a:rPr lang="hr-H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</a:rPr>
              <a:t>IZVANNASTAVNE AKTIVNOSTI</a:t>
            </a:r>
            <a:endParaRPr lang="hr-HR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nformal Roman" panose="030604020304060B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80880" y="1308623"/>
            <a:ext cx="8305560" cy="290848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hr-HR" b="1" kern="120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FCFCFF"/>
              </a:solidFill>
              <a:effectLst>
                <a:outerShdw blurRad="101600" dist="76200" dir="5400000" sx="0" sy="0">
                  <a:schemeClr val="accent1">
                    <a:satMod val="190000"/>
                    <a:tint val="100000"/>
                    <a:alpha val="74000"/>
                  </a:schemeClr>
                </a:outerShdw>
              </a:effectLst>
              <a:latin typeface="Arial"/>
              <a:ea typeface="DejaVu Sans"/>
              <a:cs typeface="DejaVu Sans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b="1" kern="1200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  <a:cs typeface="DejaVu Sans"/>
              </a:rPr>
              <a:t>Osnovna škola Jurja Šižgorića uključena je u čitav niz aktivnosti i projekata u cilju unapređivanja</a:t>
            </a:r>
            <a:r>
              <a:rPr lang="hr-HR" sz="1100" b="1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ea typeface="DejaVu Sans"/>
                <a:cs typeface="DejaVu Sans"/>
              </a:rPr>
              <a:t> </a:t>
            </a:r>
            <a:r>
              <a:rPr lang="hr-HR" b="1" kern="1200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  <a:cs typeface="DejaVu Sans"/>
              </a:rPr>
              <a:t>odgojno-obrazovnog rada. </a:t>
            </a:r>
            <a:endParaRPr lang="hr-HR" sz="1100" b="1" dirty="0" smtClean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b="1" kern="1200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  <a:cs typeface="DejaVu Sans"/>
              </a:rPr>
              <a:t>Uz redovnu, izbornu, izvanučioničku i terensku nastavu učenici imaju mogućnost sudjelovanja u brojnim izvannastavnim aktivnostima vezanim za kulturno- umjetničko , sportsko-rekreativno, vizualno-medijsko i ostala područja. </a:t>
            </a:r>
            <a:endParaRPr lang="hr-HR" sz="11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611640" y="524880"/>
            <a:ext cx="807408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576000" y="1423440"/>
            <a:ext cx="8362080" cy="455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000" b="1" kern="12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"/>
                <a:ea typeface="DejaVu Sans"/>
                <a:cs typeface="DejaVu Sans"/>
              </a:rPr>
              <a:t> </a:t>
            </a:r>
            <a:endParaRPr lang="hr-HR" sz="20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kern="12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Informal Roman"/>
                <a:ea typeface="DejaVu Sans"/>
                <a:cs typeface="DejaVu Sans"/>
              </a:rPr>
              <a:t>     </a:t>
            </a:r>
            <a:endParaRPr lang="hr-H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1" y="303354"/>
            <a:ext cx="868656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001" y="303354"/>
            <a:ext cx="876207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3200" b="1" dirty="0" smtClean="0">
                <a:ln w="19050" cap="flat" cmpd="sng" algn="ctr">
                  <a:solidFill>
                    <a:srgbClr val="1747FF">
                      <a:alpha val="5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  <a:latin typeface="Informal Roman" panose="030604020304060B0204" pitchFamily="66" charset="0"/>
              </a:rPr>
              <a:t>IZVANNASTAVNE AKTIVNOSTI U NAŠOJ ŠKOLI...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hr-HR" b="1" dirty="0" smtClean="0">
              <a:ln w="902" cap="flat" cmpd="sng" algn="ctr">
                <a:solidFill>
                  <a:srgbClr val="1747FF">
                    <a:alpha val="55000"/>
                  </a:srgbClr>
                </a:solidFill>
                <a:prstDash val="solid"/>
                <a:round/>
              </a:ln>
              <a:solidFill>
                <a:srgbClr val="FCFCFF"/>
              </a:solidFill>
              <a:effectLst>
                <a:outerShdw blurRad="101600" dist="76200" dir="5400000" sx="0" sy="0">
                  <a:srgbClr val="1747FF">
                    <a:alpha val="74000"/>
                  </a:srgbClr>
                </a:outerShdw>
              </a:effectLst>
            </a:endParaRPr>
          </a:p>
          <a:p>
            <a:pPr>
              <a:spcAft>
                <a:spcPts val="0"/>
              </a:spcAft>
            </a:pPr>
            <a:r>
              <a:rPr lang="hr-HR" b="1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Ovo </a:t>
            </a: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je samo isječak nekih izvannastavnih aktivnosti u našoj </a:t>
            </a:r>
            <a:r>
              <a:rPr lang="hr-HR" b="1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školi</a:t>
            </a: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: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Literarno-novinarska skupina 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Dramska skupina 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Školski zbor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Mali kreativci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Filmska </a:t>
            </a: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skupina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Foto skupina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Robotika 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Povijesno-arheološka skupina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Mladi geografi</a:t>
            </a:r>
            <a:endParaRPr lang="hr-HR" dirty="0" smtClean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b="1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101600" dist="76200" dir="5400000" sx="0" sy="0">
                    <a:srgbClr val="1747FF">
                      <a:alpha val="74000"/>
                    </a:srgbClr>
                  </a:outerShdw>
                </a:effectLst>
              </a:rPr>
              <a:t>ŠŠK 'Mladost’</a:t>
            </a:r>
            <a:endParaRPr lang="hr-HR" dirty="0">
              <a:ln w="190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/>
          <p:cNvPicPr/>
          <p:nvPr/>
        </p:nvPicPr>
        <p:blipFill>
          <a:blip r:embed="rId2"/>
          <a:stretch/>
        </p:blipFill>
        <p:spPr>
          <a:xfrm>
            <a:off x="685800" y="476672"/>
            <a:ext cx="7773840" cy="5968768"/>
          </a:xfrm>
          <a:prstGeom prst="rect">
            <a:avLst/>
          </a:prstGeom>
          <a:ln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685800" y="904357"/>
            <a:ext cx="76190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dirty="0" smtClean="0">
                <a:ln w="190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  <a:ea typeface="DejaVu Sans"/>
              </a:rPr>
              <a:t>SUDJELOVANJE </a:t>
            </a:r>
            <a:r>
              <a:rPr lang="hr-HR" sz="3600" b="1" strike="noStrike" dirty="0">
                <a:ln w="190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  <a:ea typeface="DejaVu Sans"/>
              </a:rPr>
              <a:t>U PROJEKTIMA</a:t>
            </a:r>
            <a:endParaRPr lang="hr-HR" sz="3600" b="1" strike="noStrike" dirty="0">
              <a:ln w="1905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nformal Roman" panose="030604020304060B0204" pitchFamily="66" charset="0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609480" y="2057400"/>
            <a:ext cx="7695360" cy="2491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strike="noStrike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Brojne generacije učenika naše škole imale su priliku sudjelovati u </a:t>
            </a:r>
            <a:r>
              <a:rPr lang="hr-HR" sz="2000" b="1" strike="noStrike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prigodnim, školskim</a:t>
            </a:r>
            <a:r>
              <a:rPr lang="hr-HR" sz="2000" b="1" strike="noStrike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, međuškolskim i međunarodnim projektima. </a:t>
            </a:r>
            <a:endParaRPr lang="hr-HR" sz="2000" b="1" strike="noStrike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2000" b="1" strike="noStrike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Od 2018. godine škola je uključena u čak dva Erasmus+ projekta EURO-TIK te </a:t>
            </a:r>
            <a:r>
              <a:rPr lang="hr-HR" sz="2000" b="1" strike="noStrike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EU.H.A.R.MONIC</a:t>
            </a:r>
            <a:r>
              <a:rPr lang="hr-HR" sz="2400" b="1" strike="noStrike" spc="-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/>
                <a:ea typeface="DejaVu Sans"/>
              </a:rPr>
              <a:t>.</a:t>
            </a:r>
            <a:endParaRPr lang="hr-HR" sz="2400" b="0" strike="noStrike" spc="-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/>
          <p:cNvPicPr/>
          <p:nvPr/>
        </p:nvPicPr>
        <p:blipFill>
          <a:blip r:embed="rId2"/>
          <a:stretch/>
        </p:blipFill>
        <p:spPr>
          <a:xfrm>
            <a:off x="432000" y="541080"/>
            <a:ext cx="8424000" cy="550656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432000" y="836712"/>
            <a:ext cx="825372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dirty="0">
                <a:ln w="190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nformal Roman" panose="030604020304060B0204" pitchFamily="66" charset="0"/>
              </a:rPr>
              <a:t>OPĆE VRIJEDNOSTI</a:t>
            </a:r>
          </a:p>
        </p:txBody>
      </p:sp>
      <p:sp>
        <p:nvSpPr>
          <p:cNvPr id="202" name="CustomShape 2"/>
          <p:cNvSpPr/>
          <p:nvPr/>
        </p:nvSpPr>
        <p:spPr>
          <a:xfrm>
            <a:off x="457200" y="1772816"/>
            <a:ext cx="8398800" cy="3122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hr-HR" sz="2000" b="1" strike="noStrike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Osnovna škola Jurja Šižgorića je škola za sve učenike.</a:t>
            </a:r>
          </a:p>
          <a:p>
            <a:pPr>
              <a:lnSpc>
                <a:spcPct val="150000"/>
              </a:lnSpc>
            </a:pPr>
            <a:r>
              <a:rPr lang="hr-HR" sz="2000" b="1" strike="noStrike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Poštujemo jedni druge.</a:t>
            </a:r>
          </a:p>
          <a:p>
            <a:pPr>
              <a:lnSpc>
                <a:spcPct val="150000"/>
              </a:lnSpc>
            </a:pPr>
            <a:r>
              <a:rPr lang="hr-HR" sz="2000" b="1" strike="noStrike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Ne toleriramo nasilje.</a:t>
            </a:r>
          </a:p>
          <a:p>
            <a:pPr>
              <a:lnSpc>
                <a:spcPct val="150000"/>
              </a:lnSpc>
            </a:pPr>
            <a:r>
              <a:rPr lang="hr-HR" sz="2000" b="1" strike="noStrike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Vrijedno radimo i odgovorni smo.</a:t>
            </a:r>
          </a:p>
          <a:p>
            <a:pPr>
              <a:lnSpc>
                <a:spcPct val="150000"/>
              </a:lnSpc>
            </a:pPr>
            <a:r>
              <a:rPr lang="hr-HR" sz="2000" b="1" strike="noStrike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Pomažemo jedni </a:t>
            </a:r>
            <a:r>
              <a:rPr lang="hr-HR" sz="2000" b="1" strike="noStrike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drugima i činimo </a:t>
            </a:r>
            <a:r>
              <a:rPr lang="hr-HR" sz="2000" b="1" strike="noStrike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pravu stvar.</a:t>
            </a:r>
          </a:p>
        </p:txBody>
      </p:sp>
      <p:pic>
        <p:nvPicPr>
          <p:cNvPr id="2051" name="Picture 3" descr="C:\Users\Jerko\AppData\Local\Microsoft\Windows\Temporary Internet Files\Content.IE5\NZ342HZP\1024px-Emoji_u1f60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60" y="4005064"/>
            <a:ext cx="772828" cy="7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786</TotalTime>
  <Words>443</Words>
  <Application>Microsoft Office PowerPoint</Application>
  <PresentationFormat>Prikaz na zaslonu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10</vt:i4>
      </vt:variant>
    </vt:vector>
  </HeadingPairs>
  <TitlesOfParts>
    <vt:vector size="25" baseType="lpstr">
      <vt:lpstr>Adobe Arabic</vt:lpstr>
      <vt:lpstr>Adobe Heiti Std R</vt:lpstr>
      <vt:lpstr>Arabic Typesetting</vt:lpstr>
      <vt:lpstr>Arial</vt:lpstr>
      <vt:lpstr>Arial Black</vt:lpstr>
      <vt:lpstr>Calibri</vt:lpstr>
      <vt:lpstr>DejaVu Sans</vt:lpstr>
      <vt:lpstr>Informal Roman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prezentacija</vt:lpstr>
      <vt:lpstr>           POVIJEST NAŠE ŠKOLE</vt:lpstr>
      <vt:lpstr>        POVIJEST NAŠE ŠKOLE </vt:lpstr>
      <vt:lpstr>ŠKOLA DANAS... </vt:lpstr>
      <vt:lpstr>PowerPoint prezentacija</vt:lpstr>
      <vt:lpstr>IZVANNASTAVNE AKTIVNOSTI</vt:lpstr>
      <vt:lpstr>    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Jerko</dc:creator>
  <cp:lastModifiedBy>Ivana Rupić</cp:lastModifiedBy>
  <cp:revision>63</cp:revision>
  <dcterms:created xsi:type="dcterms:W3CDTF">2006-08-16T00:00:00Z</dcterms:created>
  <dcterms:modified xsi:type="dcterms:W3CDTF">2021-01-08T08:28:09Z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