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4660"/>
  </p:normalViewPr>
  <p:slideViewPr>
    <p:cSldViewPr>
      <p:cViewPr varScale="1">
        <p:scale>
          <a:sx n="101" d="100"/>
          <a:sy n="101" d="100"/>
        </p:scale>
        <p:origin x="-1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B7DEB78D-5643-469F-B7A9-7351BC83FC2F}" type="datetimeFigureOut">
              <a:rPr lang="hr-HR" smtClean="0"/>
              <a:t>20.3.2019.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7864E75-4F19-48FC-836E-D5AD52570F3E}" type="slidenum">
              <a:rPr lang="hr-HR" smtClean="0"/>
              <a:t>‹#›</a:t>
            </a:fld>
            <a:endParaRPr lang="hr-HR"/>
          </a:p>
        </p:txBody>
      </p:sp>
    </p:spTree>
    <p:extLst>
      <p:ext uri="{BB962C8B-B14F-4D97-AF65-F5344CB8AC3E}">
        <p14:creationId xmlns:p14="http://schemas.microsoft.com/office/powerpoint/2010/main" val="248144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7DEB78D-5643-469F-B7A9-7351BC83FC2F}" type="datetimeFigureOut">
              <a:rPr lang="hr-HR" smtClean="0"/>
              <a:t>20.3.2019.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7864E75-4F19-48FC-836E-D5AD52570F3E}" type="slidenum">
              <a:rPr lang="hr-HR" smtClean="0"/>
              <a:t>‹#›</a:t>
            </a:fld>
            <a:endParaRPr lang="hr-HR"/>
          </a:p>
        </p:txBody>
      </p:sp>
    </p:spTree>
    <p:extLst>
      <p:ext uri="{BB962C8B-B14F-4D97-AF65-F5344CB8AC3E}">
        <p14:creationId xmlns:p14="http://schemas.microsoft.com/office/powerpoint/2010/main" val="304582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7DEB78D-5643-469F-B7A9-7351BC83FC2F}" type="datetimeFigureOut">
              <a:rPr lang="hr-HR" smtClean="0"/>
              <a:t>20.3.2019.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7864E75-4F19-48FC-836E-D5AD52570F3E}" type="slidenum">
              <a:rPr lang="hr-HR" smtClean="0"/>
              <a:t>‹#›</a:t>
            </a:fld>
            <a:endParaRPr lang="hr-HR"/>
          </a:p>
        </p:txBody>
      </p:sp>
    </p:spTree>
    <p:extLst>
      <p:ext uri="{BB962C8B-B14F-4D97-AF65-F5344CB8AC3E}">
        <p14:creationId xmlns:p14="http://schemas.microsoft.com/office/powerpoint/2010/main" val="152250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7DEB78D-5643-469F-B7A9-7351BC83FC2F}" type="datetimeFigureOut">
              <a:rPr lang="hr-HR" smtClean="0"/>
              <a:t>20.3.2019.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7864E75-4F19-48FC-836E-D5AD52570F3E}" type="slidenum">
              <a:rPr lang="hr-HR" smtClean="0"/>
              <a:t>‹#›</a:t>
            </a:fld>
            <a:endParaRPr lang="hr-HR"/>
          </a:p>
        </p:txBody>
      </p:sp>
    </p:spTree>
    <p:extLst>
      <p:ext uri="{BB962C8B-B14F-4D97-AF65-F5344CB8AC3E}">
        <p14:creationId xmlns:p14="http://schemas.microsoft.com/office/powerpoint/2010/main" val="288842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B7DEB78D-5643-469F-B7A9-7351BC83FC2F}" type="datetimeFigureOut">
              <a:rPr lang="hr-HR" smtClean="0"/>
              <a:t>20.3.2019.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7864E75-4F19-48FC-836E-D5AD52570F3E}" type="slidenum">
              <a:rPr lang="hr-HR" smtClean="0"/>
              <a:t>‹#›</a:t>
            </a:fld>
            <a:endParaRPr lang="hr-HR"/>
          </a:p>
        </p:txBody>
      </p:sp>
    </p:spTree>
    <p:extLst>
      <p:ext uri="{BB962C8B-B14F-4D97-AF65-F5344CB8AC3E}">
        <p14:creationId xmlns:p14="http://schemas.microsoft.com/office/powerpoint/2010/main" val="55816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B7DEB78D-5643-469F-B7A9-7351BC83FC2F}" type="datetimeFigureOut">
              <a:rPr lang="hr-HR" smtClean="0"/>
              <a:t>20.3.2019.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7864E75-4F19-48FC-836E-D5AD52570F3E}" type="slidenum">
              <a:rPr lang="hr-HR" smtClean="0"/>
              <a:t>‹#›</a:t>
            </a:fld>
            <a:endParaRPr lang="hr-HR"/>
          </a:p>
        </p:txBody>
      </p:sp>
    </p:spTree>
    <p:extLst>
      <p:ext uri="{BB962C8B-B14F-4D97-AF65-F5344CB8AC3E}">
        <p14:creationId xmlns:p14="http://schemas.microsoft.com/office/powerpoint/2010/main" val="234867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B7DEB78D-5643-469F-B7A9-7351BC83FC2F}" type="datetimeFigureOut">
              <a:rPr lang="hr-HR" smtClean="0"/>
              <a:t>20.3.2019.</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A7864E75-4F19-48FC-836E-D5AD52570F3E}" type="slidenum">
              <a:rPr lang="hr-HR" smtClean="0"/>
              <a:t>‹#›</a:t>
            </a:fld>
            <a:endParaRPr lang="hr-HR"/>
          </a:p>
        </p:txBody>
      </p:sp>
    </p:spTree>
    <p:extLst>
      <p:ext uri="{BB962C8B-B14F-4D97-AF65-F5344CB8AC3E}">
        <p14:creationId xmlns:p14="http://schemas.microsoft.com/office/powerpoint/2010/main" val="408109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B7DEB78D-5643-469F-B7A9-7351BC83FC2F}" type="datetimeFigureOut">
              <a:rPr lang="hr-HR" smtClean="0"/>
              <a:t>20.3.2019.</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A7864E75-4F19-48FC-836E-D5AD52570F3E}" type="slidenum">
              <a:rPr lang="hr-HR" smtClean="0"/>
              <a:t>‹#›</a:t>
            </a:fld>
            <a:endParaRPr lang="hr-HR"/>
          </a:p>
        </p:txBody>
      </p:sp>
    </p:spTree>
    <p:extLst>
      <p:ext uri="{BB962C8B-B14F-4D97-AF65-F5344CB8AC3E}">
        <p14:creationId xmlns:p14="http://schemas.microsoft.com/office/powerpoint/2010/main" val="155711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B7DEB78D-5643-469F-B7A9-7351BC83FC2F}" type="datetimeFigureOut">
              <a:rPr lang="hr-HR" smtClean="0"/>
              <a:t>20.3.2019.</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A7864E75-4F19-48FC-836E-D5AD52570F3E}" type="slidenum">
              <a:rPr lang="hr-HR" smtClean="0"/>
              <a:t>‹#›</a:t>
            </a:fld>
            <a:endParaRPr lang="hr-HR"/>
          </a:p>
        </p:txBody>
      </p:sp>
    </p:spTree>
    <p:extLst>
      <p:ext uri="{BB962C8B-B14F-4D97-AF65-F5344CB8AC3E}">
        <p14:creationId xmlns:p14="http://schemas.microsoft.com/office/powerpoint/2010/main" val="294856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B7DEB78D-5643-469F-B7A9-7351BC83FC2F}" type="datetimeFigureOut">
              <a:rPr lang="hr-HR" smtClean="0"/>
              <a:t>20.3.2019.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7864E75-4F19-48FC-836E-D5AD52570F3E}" type="slidenum">
              <a:rPr lang="hr-HR" smtClean="0"/>
              <a:t>‹#›</a:t>
            </a:fld>
            <a:endParaRPr lang="hr-HR"/>
          </a:p>
        </p:txBody>
      </p:sp>
    </p:spTree>
    <p:extLst>
      <p:ext uri="{BB962C8B-B14F-4D97-AF65-F5344CB8AC3E}">
        <p14:creationId xmlns:p14="http://schemas.microsoft.com/office/powerpoint/2010/main" val="298005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B7DEB78D-5643-469F-B7A9-7351BC83FC2F}" type="datetimeFigureOut">
              <a:rPr lang="hr-HR" smtClean="0"/>
              <a:t>20.3.2019.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7864E75-4F19-48FC-836E-D5AD52570F3E}" type="slidenum">
              <a:rPr lang="hr-HR" smtClean="0"/>
              <a:t>‹#›</a:t>
            </a:fld>
            <a:endParaRPr lang="hr-HR"/>
          </a:p>
        </p:txBody>
      </p:sp>
    </p:spTree>
    <p:extLst>
      <p:ext uri="{BB962C8B-B14F-4D97-AF65-F5344CB8AC3E}">
        <p14:creationId xmlns:p14="http://schemas.microsoft.com/office/powerpoint/2010/main" val="16939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EB78D-5643-469F-B7A9-7351BC83FC2F}" type="datetimeFigureOut">
              <a:rPr lang="hr-HR" smtClean="0"/>
              <a:t>20.3.2019.</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64E75-4F19-48FC-836E-D5AD52570F3E}" type="slidenum">
              <a:rPr lang="hr-HR" smtClean="0"/>
              <a:t>‹#›</a:t>
            </a:fld>
            <a:endParaRPr lang="hr-HR"/>
          </a:p>
        </p:txBody>
      </p:sp>
    </p:spTree>
    <p:extLst>
      <p:ext uri="{BB962C8B-B14F-4D97-AF65-F5344CB8AC3E}">
        <p14:creationId xmlns:p14="http://schemas.microsoft.com/office/powerpoint/2010/main" val="3130193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earningapps.org/watch?v=psfbhqmnn1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PcYUmMBLMwk&amp;t=47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endParaRPr lang="hr-H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0" y="3424"/>
            <a:ext cx="978801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dnaslov 2"/>
          <p:cNvSpPr>
            <a:spLocks noGrp="1"/>
          </p:cNvSpPr>
          <p:nvPr>
            <p:ph type="subTitle" idx="1"/>
          </p:nvPr>
        </p:nvSpPr>
        <p:spPr>
          <a:xfrm>
            <a:off x="3402072" y="3284984"/>
            <a:ext cx="6400800" cy="1752600"/>
          </a:xfrm>
        </p:spPr>
        <p:txBody>
          <a:bodyPr>
            <a:normAutofit/>
          </a:bodyPr>
          <a:lstStyle/>
          <a:p>
            <a:r>
              <a:rPr lang="hr-HR" sz="4800" dirty="0" smtClean="0">
                <a:solidFill>
                  <a:schemeClr val="tx1"/>
                </a:solidFill>
                <a:latin typeface="Berlin Sans FB Demi" panose="020E0802020502020306" pitchFamily="34" charset="0"/>
              </a:rPr>
              <a:t>KOŠARKA</a:t>
            </a:r>
          </a:p>
          <a:p>
            <a:r>
              <a:rPr lang="hr-HR" sz="2800" dirty="0" smtClean="0">
                <a:solidFill>
                  <a:schemeClr val="tx1"/>
                </a:solidFill>
                <a:latin typeface="Berlin Sans FB Demi" panose="020E0802020502020306" pitchFamily="34" charset="0"/>
              </a:rPr>
              <a:t>Helena Belamarić &amp; Ema Ljubić</a:t>
            </a:r>
            <a:endParaRPr lang="hr-HR" sz="2800" dirty="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1509201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kviz</a:t>
            </a:r>
            <a:endParaRPr lang="hr-HR" dirty="0"/>
          </a:p>
        </p:txBody>
      </p:sp>
      <p:sp>
        <p:nvSpPr>
          <p:cNvPr id="3" name="Rezervirano mjesto sadržaja 2"/>
          <p:cNvSpPr>
            <a:spLocks noGrp="1"/>
          </p:cNvSpPr>
          <p:nvPr>
            <p:ph idx="1"/>
          </p:nvPr>
        </p:nvSpPr>
        <p:spPr/>
        <p:txBody>
          <a:bodyPr/>
          <a:lstStyle/>
          <a:p>
            <a:pPr marL="0" indent="0">
              <a:buNone/>
            </a:pPr>
            <a:r>
              <a:rPr lang="hr-HR" dirty="0" smtClean="0">
                <a:hlinkClick r:id="rId2"/>
              </a:rPr>
              <a:t>https://learningapps.org/watch?v=psfbhqmnn19</a:t>
            </a:r>
            <a:r>
              <a:rPr lang="hr-HR" dirty="0" smtClean="0"/>
              <a:t> </a:t>
            </a:r>
            <a:endParaRPr lang="hr-HR" dirty="0"/>
          </a:p>
        </p:txBody>
      </p:sp>
    </p:spTree>
    <p:extLst>
      <p:ext uri="{BB962C8B-B14F-4D97-AF65-F5344CB8AC3E}">
        <p14:creationId xmlns:p14="http://schemas.microsoft.com/office/powerpoint/2010/main" val="1659787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HVALA NA PAŽNJI</a:t>
            </a:r>
            <a:endParaRPr lang="hr-H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598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zervirano mjesto sadržaja 2"/>
          <p:cNvSpPr>
            <a:spLocks noGrp="1"/>
          </p:cNvSpPr>
          <p:nvPr>
            <p:ph idx="1"/>
          </p:nvPr>
        </p:nvSpPr>
        <p:spPr>
          <a:xfrm rot="898262">
            <a:off x="4127899" y="1248572"/>
            <a:ext cx="5455784" cy="4525963"/>
          </a:xfrm>
        </p:spPr>
        <p:txBody>
          <a:bodyPr>
            <a:normAutofit/>
          </a:bodyPr>
          <a:lstStyle/>
          <a:p>
            <a:pPr marL="0" indent="0">
              <a:buNone/>
            </a:pPr>
            <a:r>
              <a:rPr lang="hr-HR" sz="8000" dirty="0" smtClean="0">
                <a:solidFill>
                  <a:schemeClr val="bg1"/>
                </a:solidFill>
              </a:rPr>
              <a:t>HVALA NA PAŽNJI!!</a:t>
            </a:r>
            <a:endParaRPr lang="hr-HR" sz="8000" dirty="0">
              <a:solidFill>
                <a:schemeClr val="bg1"/>
              </a:solidFill>
            </a:endParaRPr>
          </a:p>
        </p:txBody>
      </p:sp>
    </p:spTree>
    <p:extLst>
      <p:ext uri="{BB962C8B-B14F-4D97-AF65-F5344CB8AC3E}">
        <p14:creationId xmlns:p14="http://schemas.microsoft.com/office/powerpoint/2010/main" val="837530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ŠTO JE KOŠARKA</a:t>
            </a:r>
            <a:endParaRPr lang="hr-HR" dirty="0"/>
          </a:p>
        </p:txBody>
      </p:sp>
      <p:sp>
        <p:nvSpPr>
          <p:cNvPr id="3" name="Rezervirano mjesto sadržaja 2"/>
          <p:cNvSpPr>
            <a:spLocks noGrp="1"/>
          </p:cNvSpPr>
          <p:nvPr>
            <p:ph idx="1"/>
          </p:nvPr>
        </p:nvSpPr>
        <p:spPr/>
        <p:txBody>
          <a:bodyPr>
            <a:normAutofit fontScale="70000" lnSpcReduction="20000"/>
          </a:bodyPr>
          <a:lstStyle/>
          <a:p>
            <a:r>
              <a:rPr lang="vi-VN" b="1" dirty="0" smtClean="0"/>
              <a:t>Košarka</a:t>
            </a:r>
            <a:r>
              <a:rPr lang="vi-VN" dirty="0" smtClean="0"/>
              <a:t> je sport u kojem dvije momčadi sastavljene od pet igrača pokušavaju ostvariti što više poena (bodova) ubacivanjem lopte kroz obruč koša pod organiziranim pravilima. Kada se to dogodi govori se o </a:t>
            </a:r>
            <a:r>
              <a:rPr lang="vi-VN" b="1" dirty="0" smtClean="0"/>
              <a:t>košu</a:t>
            </a:r>
            <a:r>
              <a:rPr lang="vi-VN" dirty="0" smtClean="0"/>
              <a:t>. </a:t>
            </a:r>
          </a:p>
          <a:p>
            <a:r>
              <a:rPr lang="vi-VN" dirty="0" smtClean="0"/>
              <a:t>Do bodova se dolazi ubacivanjem lopte kroz obruč koša pod uvjetom da je lopta kroz obruč prošla odozgo. Momčad koja na kraju utakmice ostvari više bodova </a:t>
            </a:r>
            <a:r>
              <a:rPr lang="hr-HR" b="1" dirty="0" smtClean="0"/>
              <a:t>je</a:t>
            </a:r>
            <a:r>
              <a:rPr lang="hr-HR" dirty="0" smtClean="0"/>
              <a:t> </a:t>
            </a:r>
            <a:r>
              <a:rPr lang="vi-VN" dirty="0" smtClean="0"/>
              <a:t>pobjednik. Koš zabijen unutar luka</a:t>
            </a:r>
            <a:r>
              <a:rPr lang="hr-HR" dirty="0" smtClean="0"/>
              <a:t>(reketa)</a:t>
            </a:r>
            <a:r>
              <a:rPr lang="vi-VN" dirty="0" smtClean="0"/>
              <a:t> vrijedi 2 boda, iza luka vrijedi 3 (trica), a slobodno bacanje vrijedi 1 bod. Loptom se upravlja njenim odbacivanjem od podloge (dribling) ili međusobnim dodavanjem između suigrača. Tjelesni kontakt koji ometa igrača u igri nije dozvoljen (prekršaj). Postoje strogo određena pravila i načini na koje se lopta smije vodit</a:t>
            </a:r>
            <a:r>
              <a:rPr lang="hr-HR" dirty="0" smtClean="0"/>
              <a:t>i.</a:t>
            </a:r>
            <a:endParaRPr lang="vi-VN" dirty="0" smtClean="0"/>
          </a:p>
          <a:p>
            <a:pPr marL="0" indent="0">
              <a:buNone/>
            </a:pPr>
            <a:endParaRPr lang="hr-HR" dirty="0"/>
          </a:p>
        </p:txBody>
      </p:sp>
    </p:spTree>
    <p:extLst>
      <p:ext uri="{BB962C8B-B14F-4D97-AF65-F5344CB8AC3E}">
        <p14:creationId xmlns:p14="http://schemas.microsoft.com/office/powerpoint/2010/main" val="2737895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568952" cy="6327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title"/>
          </p:nvPr>
        </p:nvSpPr>
        <p:spPr>
          <a:xfrm>
            <a:off x="3707904" y="2060848"/>
            <a:ext cx="1296144" cy="576064"/>
          </a:xfrm>
        </p:spPr>
        <p:txBody>
          <a:bodyPr>
            <a:normAutofit/>
          </a:bodyPr>
          <a:lstStyle/>
          <a:p>
            <a:r>
              <a:rPr lang="hr-HR" sz="1800" dirty="0" smtClean="0"/>
              <a:t>CENTAR</a:t>
            </a:r>
            <a:endParaRPr lang="hr-HR" sz="1800" dirty="0"/>
          </a:p>
        </p:txBody>
      </p:sp>
      <p:sp>
        <p:nvSpPr>
          <p:cNvPr id="4" name="TekstniOkvir 3"/>
          <p:cNvSpPr txBox="1"/>
          <p:nvPr/>
        </p:nvSpPr>
        <p:spPr>
          <a:xfrm>
            <a:off x="1619672" y="3134621"/>
            <a:ext cx="1512168" cy="276999"/>
          </a:xfrm>
          <a:prstGeom prst="rect">
            <a:avLst/>
          </a:prstGeom>
          <a:noFill/>
        </p:spPr>
        <p:txBody>
          <a:bodyPr wrap="square" rtlCol="0">
            <a:spAutoFit/>
          </a:bodyPr>
          <a:lstStyle/>
          <a:p>
            <a:r>
              <a:rPr lang="hr-HR" sz="1200" dirty="0" smtClean="0"/>
              <a:t>SLOBODNO BACANJE</a:t>
            </a:r>
            <a:endParaRPr lang="hr-HR" sz="1200" dirty="0"/>
          </a:p>
        </p:txBody>
      </p:sp>
      <p:sp>
        <p:nvSpPr>
          <p:cNvPr id="5" name="TekstniOkvir 4"/>
          <p:cNvSpPr txBox="1"/>
          <p:nvPr/>
        </p:nvSpPr>
        <p:spPr>
          <a:xfrm>
            <a:off x="5148064" y="3134621"/>
            <a:ext cx="1008112" cy="338554"/>
          </a:xfrm>
          <a:prstGeom prst="rect">
            <a:avLst/>
          </a:prstGeom>
          <a:noFill/>
        </p:spPr>
        <p:txBody>
          <a:bodyPr wrap="square" rtlCol="0">
            <a:spAutoFit/>
          </a:bodyPr>
          <a:lstStyle/>
          <a:p>
            <a:r>
              <a:rPr lang="hr-HR" sz="1600" dirty="0" smtClean="0"/>
              <a:t>TRICA</a:t>
            </a:r>
            <a:endParaRPr lang="hr-HR" sz="1600" dirty="0"/>
          </a:p>
        </p:txBody>
      </p:sp>
      <p:sp>
        <p:nvSpPr>
          <p:cNvPr id="6" name="TekstniOkvir 5"/>
          <p:cNvSpPr txBox="1"/>
          <p:nvPr/>
        </p:nvSpPr>
        <p:spPr>
          <a:xfrm>
            <a:off x="6372200" y="3150918"/>
            <a:ext cx="1728192" cy="523220"/>
          </a:xfrm>
          <a:prstGeom prst="rect">
            <a:avLst/>
          </a:prstGeom>
          <a:noFill/>
        </p:spPr>
        <p:txBody>
          <a:bodyPr wrap="square" rtlCol="0">
            <a:spAutoFit/>
          </a:bodyPr>
          <a:lstStyle/>
          <a:p>
            <a:r>
              <a:rPr lang="hr-HR" sz="2800" dirty="0" smtClean="0"/>
              <a:t>REKET</a:t>
            </a:r>
            <a:endParaRPr lang="hr-HR" sz="2800" dirty="0"/>
          </a:p>
        </p:txBody>
      </p:sp>
    </p:spTree>
    <p:extLst>
      <p:ext uri="{BB962C8B-B14F-4D97-AF65-F5344CB8AC3E}">
        <p14:creationId xmlns:p14="http://schemas.microsoft.com/office/powerpoint/2010/main" val="34464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p:cTn id="3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down)">
                                      <p:cBhvr>
                                        <p:cTn id="40" dur="580">
                                          <p:stCondLst>
                                            <p:cond delay="0"/>
                                          </p:stCondLst>
                                        </p:cTn>
                                        <p:tgtEl>
                                          <p:spTgt spid="6">
                                            <p:txEl>
                                              <p:pRg st="0" end="0"/>
                                            </p:txEl>
                                          </p:spTgt>
                                        </p:tgtEl>
                                      </p:cBhvr>
                                    </p:animEffect>
                                    <p:anim calcmode="lin" valueType="num">
                                      <p:cBhvr>
                                        <p:cTn id="41"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6">
                                            <p:txEl>
                                              <p:pRg st="0" end="0"/>
                                            </p:txEl>
                                          </p:spTgt>
                                        </p:tgtEl>
                                      </p:cBhvr>
                                      <p:to x="100000" y="60000"/>
                                    </p:animScale>
                                    <p:animScale>
                                      <p:cBhvr>
                                        <p:cTn id="47" dur="166" decel="50000">
                                          <p:stCondLst>
                                            <p:cond delay="676"/>
                                          </p:stCondLst>
                                        </p:cTn>
                                        <p:tgtEl>
                                          <p:spTgt spid="6">
                                            <p:txEl>
                                              <p:pRg st="0" end="0"/>
                                            </p:txEl>
                                          </p:spTgt>
                                        </p:tgtEl>
                                      </p:cBhvr>
                                      <p:to x="100000" y="100000"/>
                                    </p:animScale>
                                    <p:animScale>
                                      <p:cBhvr>
                                        <p:cTn id="48" dur="26">
                                          <p:stCondLst>
                                            <p:cond delay="1312"/>
                                          </p:stCondLst>
                                        </p:cTn>
                                        <p:tgtEl>
                                          <p:spTgt spid="6">
                                            <p:txEl>
                                              <p:pRg st="0" end="0"/>
                                            </p:txEl>
                                          </p:spTgt>
                                        </p:tgtEl>
                                      </p:cBhvr>
                                      <p:to x="100000" y="80000"/>
                                    </p:animScale>
                                    <p:animScale>
                                      <p:cBhvr>
                                        <p:cTn id="49" dur="166" decel="50000">
                                          <p:stCondLst>
                                            <p:cond delay="1338"/>
                                          </p:stCondLst>
                                        </p:cTn>
                                        <p:tgtEl>
                                          <p:spTgt spid="6">
                                            <p:txEl>
                                              <p:pRg st="0" end="0"/>
                                            </p:txEl>
                                          </p:spTgt>
                                        </p:tgtEl>
                                      </p:cBhvr>
                                      <p:to x="100000" y="100000"/>
                                    </p:animScale>
                                    <p:animScale>
                                      <p:cBhvr>
                                        <p:cTn id="50" dur="26">
                                          <p:stCondLst>
                                            <p:cond delay="1642"/>
                                          </p:stCondLst>
                                        </p:cTn>
                                        <p:tgtEl>
                                          <p:spTgt spid="6">
                                            <p:txEl>
                                              <p:pRg st="0" end="0"/>
                                            </p:txEl>
                                          </p:spTgt>
                                        </p:tgtEl>
                                      </p:cBhvr>
                                      <p:to x="100000" y="90000"/>
                                    </p:animScale>
                                    <p:animScale>
                                      <p:cBhvr>
                                        <p:cTn id="51" dur="166" decel="50000">
                                          <p:stCondLst>
                                            <p:cond delay="1668"/>
                                          </p:stCondLst>
                                        </p:cTn>
                                        <p:tgtEl>
                                          <p:spTgt spid="6">
                                            <p:txEl>
                                              <p:pRg st="0" end="0"/>
                                            </p:txEl>
                                          </p:spTgt>
                                        </p:tgtEl>
                                      </p:cBhvr>
                                      <p:to x="100000" y="100000"/>
                                    </p:animScale>
                                    <p:animScale>
                                      <p:cBhvr>
                                        <p:cTn id="52" dur="26">
                                          <p:stCondLst>
                                            <p:cond delay="1808"/>
                                          </p:stCondLst>
                                        </p:cTn>
                                        <p:tgtEl>
                                          <p:spTgt spid="6">
                                            <p:txEl>
                                              <p:pRg st="0" end="0"/>
                                            </p:txEl>
                                          </p:spTgt>
                                        </p:tgtEl>
                                      </p:cBhvr>
                                      <p:to x="100000" y="95000"/>
                                    </p:animScale>
                                    <p:animScale>
                                      <p:cBhvr>
                                        <p:cTn id="53"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POVIJEST KOŠARKE</a:t>
            </a:r>
            <a:br>
              <a:rPr lang="hr-HR" dirty="0" smtClean="0"/>
            </a:br>
            <a:endParaRPr lang="hr-HR" dirty="0"/>
          </a:p>
        </p:txBody>
      </p:sp>
      <p:sp>
        <p:nvSpPr>
          <p:cNvPr id="3" name="Rezervirano mjesto sadržaja 2"/>
          <p:cNvSpPr>
            <a:spLocks noGrp="1"/>
          </p:cNvSpPr>
          <p:nvPr>
            <p:ph idx="1"/>
          </p:nvPr>
        </p:nvSpPr>
        <p:spPr/>
        <p:txBody>
          <a:bodyPr>
            <a:normAutofit fontScale="55000" lnSpcReduction="20000"/>
          </a:bodyPr>
          <a:lstStyle/>
          <a:p>
            <a:r>
              <a:rPr lang="hr-HR" dirty="0" smtClean="0"/>
              <a:t>U ranom prosincu 1891., doktor James </a:t>
            </a:r>
            <a:r>
              <a:rPr lang="hr-HR" dirty="0" err="1" smtClean="0"/>
              <a:t>Naismith</a:t>
            </a:r>
            <a:r>
              <a:rPr lang="hr-HR" dirty="0" smtClean="0"/>
              <a:t>, kanadski liječnik, na tadašnjem Sveučilištu </a:t>
            </a:r>
            <a:r>
              <a:rPr lang="hr-HR" dirty="0" err="1" smtClean="0"/>
              <a:t>McGill</a:t>
            </a:r>
            <a:r>
              <a:rPr lang="hr-HR" dirty="0" smtClean="0"/>
              <a:t> (danas </a:t>
            </a:r>
            <a:r>
              <a:rPr lang="hr-HR" i="1" dirty="0" smtClean="0"/>
              <a:t>Sveučilište </a:t>
            </a:r>
            <a:r>
              <a:rPr lang="hr-HR" i="1" dirty="0" err="1" smtClean="0"/>
              <a:t>Springfield</a:t>
            </a:r>
            <a:r>
              <a:rPr lang="hr-HR" dirty="0" smtClean="0"/>
              <a:t>), osmislio je sasvim novu dvoransku igru s namjerom zadržavanja kondicije svojih učenika tijekom dugih zima. Nakon odbijanja ideja objašnjenjem da su pregrube ili nepotpune, prilagodio je nekoliko sportova u jednu cjelinu i napisao je jednostavna pravila</a:t>
            </a:r>
            <a:r>
              <a:rPr lang="hr-HR" dirty="0"/>
              <a:t>.</a:t>
            </a:r>
            <a:r>
              <a:rPr lang="hr-HR" dirty="0" smtClean="0"/>
              <a:t> Stavio je koš na visinu od 3.05 metara. Taj koš se razlikovao od današnjega po tome što je imao čvrsto dno, dok današnji koševi imaju mrežicu koja propušta loptu. Dok su koševi imali čvrsto dno, svaki put nakon postignutoga koša lopte su se morale izbijati iz koša. </a:t>
            </a:r>
            <a:r>
              <a:rPr lang="hr-HR" dirty="0" err="1" smtClean="0"/>
              <a:t>Naismithova</a:t>
            </a:r>
            <a:r>
              <a:rPr lang="hr-HR" dirty="0" smtClean="0"/>
              <a:t> nova igra bila je vrlo slična rukometu</a:t>
            </a:r>
            <a:r>
              <a:rPr lang="hr-HR" dirty="0"/>
              <a:t> </a:t>
            </a:r>
            <a:r>
              <a:rPr lang="hr-HR" dirty="0" smtClean="0"/>
              <a:t>koji je nastao otprilike u isto vrijeme kao i košarka, krajem 19. stoljeća. </a:t>
            </a:r>
          </a:p>
          <a:p>
            <a:r>
              <a:rPr lang="hr-HR" dirty="0" smtClean="0"/>
              <a:t>Ženska košarka počela je 1892.kada je </a:t>
            </a:r>
            <a:r>
              <a:rPr lang="hr-HR" i="1" dirty="0" err="1" smtClean="0"/>
              <a:t>Senda</a:t>
            </a:r>
            <a:r>
              <a:rPr lang="hr-HR" i="1" dirty="0" smtClean="0"/>
              <a:t> </a:t>
            </a:r>
            <a:r>
              <a:rPr lang="hr-HR" i="1" dirty="0" err="1" smtClean="0"/>
              <a:t>Berenson</a:t>
            </a:r>
            <a:r>
              <a:rPr lang="hr-HR" dirty="0" smtClean="0"/>
              <a:t>, profesorica tjelesnog odgoja prilagodila </a:t>
            </a:r>
            <a:r>
              <a:rPr lang="hr-HR" dirty="0" err="1" smtClean="0"/>
              <a:t>Naismithova</a:t>
            </a:r>
            <a:r>
              <a:rPr lang="hr-HR" dirty="0" smtClean="0"/>
              <a:t> pravila ženama. Prva službena košarkaška utakmica održana je 20. siječnja</a:t>
            </a:r>
            <a:r>
              <a:rPr lang="hr-HR" dirty="0"/>
              <a:t> </a:t>
            </a:r>
            <a:r>
              <a:rPr lang="hr-HR" dirty="0" smtClean="0"/>
              <a:t>1892. u dvorani. Igralo se s devet igrača na terenu(a sada se igra s 5 igrača) upola kraćem nego današnji NBA</a:t>
            </a:r>
            <a:r>
              <a:rPr lang="hr-HR" dirty="0"/>
              <a:t> </a:t>
            </a:r>
            <a:r>
              <a:rPr lang="hr-HR" dirty="0" smtClean="0"/>
              <a:t>teren. Originalni naziv košarke na engleskom je </a:t>
            </a:r>
            <a:r>
              <a:rPr lang="hr-HR" i="1" dirty="0" err="1" smtClean="0"/>
              <a:t>basketball</a:t>
            </a:r>
            <a:r>
              <a:rPr lang="hr-HR" dirty="0" smtClean="0"/>
              <a:t>, a složenica je od riječi </a:t>
            </a:r>
            <a:r>
              <a:rPr lang="hr-HR" i="1" dirty="0" err="1" smtClean="0"/>
              <a:t>basket</a:t>
            </a:r>
            <a:r>
              <a:rPr lang="hr-HR" dirty="0" smtClean="0"/>
              <a:t> – koš i </a:t>
            </a:r>
            <a:r>
              <a:rPr lang="hr-HR" i="1" dirty="0" err="1" smtClean="0"/>
              <a:t>ball</a:t>
            </a:r>
            <a:r>
              <a:rPr lang="hr-HR" dirty="0" smtClean="0"/>
              <a:t> – lopta. Ime je </a:t>
            </a:r>
            <a:r>
              <a:rPr lang="hr-HR" dirty="0" err="1" smtClean="0"/>
              <a:t>Naismithu</a:t>
            </a:r>
            <a:r>
              <a:rPr lang="hr-HR" dirty="0" smtClean="0"/>
              <a:t> sugerirao jedan od njegovih učenika. Igra je bila popularna od samog početka. </a:t>
            </a:r>
          </a:p>
          <a:p>
            <a:endParaRPr lang="hr-HR" dirty="0"/>
          </a:p>
        </p:txBody>
      </p:sp>
    </p:spTree>
    <p:extLst>
      <p:ext uri="{BB962C8B-B14F-4D97-AF65-F5344CB8AC3E}">
        <p14:creationId xmlns:p14="http://schemas.microsoft.com/office/powerpoint/2010/main" val="4048116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4897864"/>
            <a:ext cx="8229600" cy="1143000"/>
          </a:xfrm>
        </p:spPr>
        <p:txBody>
          <a:bodyPr/>
          <a:lstStyle/>
          <a:p>
            <a:pPr algn="l"/>
            <a:r>
              <a:rPr lang="hr-HR" sz="3200" dirty="0" smtClean="0"/>
              <a:t>PRVI TEREN                             James </a:t>
            </a:r>
            <a:r>
              <a:rPr lang="hr-HR" sz="3200" dirty="0" err="1" smtClean="0"/>
              <a:t>Naismith</a:t>
            </a:r>
            <a:r>
              <a:rPr lang="hr-HR" sz="3200" dirty="0" smtClean="0"/>
              <a:t>                </a:t>
            </a:r>
            <a:endParaRPr lang="hr-HR" sz="3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1250554">
            <a:off x="446753" y="682484"/>
            <a:ext cx="2840272" cy="399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6632">
            <a:off x="3888653" y="1261089"/>
            <a:ext cx="4950244" cy="3356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564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POZNATI KOŠARKAŠI</a:t>
            </a:r>
            <a:endParaRPr lang="hr-HR" dirty="0"/>
          </a:p>
        </p:txBody>
      </p:sp>
      <p:sp>
        <p:nvSpPr>
          <p:cNvPr id="3" name="Rezervirano mjesto sadržaja 2"/>
          <p:cNvSpPr>
            <a:spLocks noGrp="1"/>
          </p:cNvSpPr>
          <p:nvPr>
            <p:ph idx="1"/>
          </p:nvPr>
        </p:nvSpPr>
        <p:spPr/>
        <p:txBody>
          <a:bodyPr/>
          <a:lstStyle/>
          <a:p>
            <a:r>
              <a:rPr lang="hr-HR" sz="2800" dirty="0" err="1" smtClean="0"/>
              <a:t>LeBron</a:t>
            </a:r>
            <a:r>
              <a:rPr lang="hr-HR" sz="2800" dirty="0" smtClean="0"/>
              <a:t> </a:t>
            </a:r>
            <a:r>
              <a:rPr lang="hr-HR" sz="2800" dirty="0" err="1" smtClean="0"/>
              <a:t>Raymone</a:t>
            </a:r>
            <a:r>
              <a:rPr lang="hr-HR" sz="2800" dirty="0" smtClean="0"/>
              <a:t> James: je američki profesionalni košarkaš. Igra na poziciji niskog krila, a trenutačno je član NBA momčadi Miami </a:t>
            </a:r>
            <a:r>
              <a:rPr lang="hr-HR" sz="2800" dirty="0" err="1" smtClean="0"/>
              <a:t>Heata</a:t>
            </a:r>
            <a:r>
              <a:rPr lang="hr-HR" dirty="0" smtClean="0"/>
              <a:t>.</a:t>
            </a:r>
            <a:endParaRPr lang="hr-H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33128">
            <a:off x="5460279" y="3096385"/>
            <a:ext cx="3312368" cy="224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87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a:bodyPr>
          <a:lstStyle/>
          <a:p>
            <a:r>
              <a:rPr lang="hr-HR" sz="2800" dirty="0" err="1" smtClean="0"/>
              <a:t>Kobe</a:t>
            </a:r>
            <a:r>
              <a:rPr lang="hr-HR" sz="2800" dirty="0" smtClean="0"/>
              <a:t> </a:t>
            </a:r>
            <a:r>
              <a:rPr lang="hr-HR" sz="2800" dirty="0" err="1" smtClean="0"/>
              <a:t>Bryant</a:t>
            </a:r>
            <a:r>
              <a:rPr lang="hr-HR" sz="2800" dirty="0" smtClean="0"/>
              <a:t>: američki je profesionalni košarkaš. Igra na poziciji bek </a:t>
            </a:r>
            <a:r>
              <a:rPr lang="hr-HR" sz="2800" dirty="0" err="1" smtClean="0"/>
              <a:t>šutera</a:t>
            </a:r>
            <a:r>
              <a:rPr lang="hr-HR" sz="2800" dirty="0" smtClean="0"/>
              <a:t>, a trenutačno je član NBA momčadi Los Angeles </a:t>
            </a:r>
            <a:r>
              <a:rPr lang="hr-HR" sz="2800" dirty="0" err="1" smtClean="0"/>
              <a:t>Lakersa.</a:t>
            </a:r>
            <a:r>
              <a:rPr lang="hr-HR" sz="2800" dirty="0" err="1" smtClean="0">
                <a:effectLst/>
              </a:rPr>
              <a:t>Kobe</a:t>
            </a:r>
            <a:r>
              <a:rPr lang="hr-HR" sz="2800" dirty="0" smtClean="0">
                <a:effectLst/>
              </a:rPr>
              <a:t> je u jednoj </a:t>
            </a:r>
            <a:r>
              <a:rPr lang="hr-HR" sz="2800" dirty="0" err="1" smtClean="0">
                <a:effectLst/>
              </a:rPr>
              <a:t>utalmici</a:t>
            </a:r>
            <a:r>
              <a:rPr lang="hr-HR" sz="2800" dirty="0" smtClean="0">
                <a:effectLst/>
              </a:rPr>
              <a:t> zabio 81 poen, što je drugi najviši učinak jednog igrača u povijesti NBA.</a:t>
            </a:r>
            <a:endParaRPr lang="hr-HR"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88850">
            <a:off x="4288730" y="4202325"/>
            <a:ext cx="409557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74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DRAŽEN PETROVIĆ</a:t>
            </a:r>
            <a:endParaRPr lang="hr-HR" dirty="0"/>
          </a:p>
        </p:txBody>
      </p:sp>
      <p:sp>
        <p:nvSpPr>
          <p:cNvPr id="3" name="Rezervirano mjesto sadržaja 2"/>
          <p:cNvSpPr>
            <a:spLocks noGrp="1"/>
          </p:cNvSpPr>
          <p:nvPr>
            <p:ph idx="1"/>
          </p:nvPr>
        </p:nvSpPr>
        <p:spPr/>
        <p:txBody>
          <a:bodyPr>
            <a:normAutofit/>
          </a:bodyPr>
          <a:lstStyle/>
          <a:p>
            <a:r>
              <a:rPr lang="vi-VN" sz="2400" b="1" dirty="0" smtClean="0"/>
              <a:t>Dražen Petrović</a:t>
            </a:r>
            <a:r>
              <a:rPr lang="vi-VN" sz="2400" dirty="0" smtClean="0"/>
              <a:t> (Šibenik, 22. listopada 1964. – Denkendorf (Bavarska), 7. lipnja 1993.)</a:t>
            </a:r>
            <a:r>
              <a:rPr lang="hr-HR" sz="2400" dirty="0" smtClean="0"/>
              <a:t>.</a:t>
            </a:r>
            <a:r>
              <a:rPr lang="vi-VN" sz="2400" dirty="0" smtClean="0"/>
              <a:t>Bio je jedan od najvećih hrvatskih i svjetskih košarkaša te je uvršten među 50 osoba koji su najviš</a:t>
            </a:r>
            <a:r>
              <a:rPr lang="hr-HR" sz="2400" dirty="0" smtClean="0"/>
              <a:t>e</a:t>
            </a:r>
            <a:r>
              <a:rPr lang="vi-VN" sz="2400" dirty="0" smtClean="0"/>
              <a:t> pridonijel</a:t>
            </a:r>
            <a:r>
              <a:rPr lang="hr-HR" sz="2400" dirty="0"/>
              <a:t>i</a:t>
            </a:r>
            <a:r>
              <a:rPr lang="vi-VN" sz="2400" dirty="0" smtClean="0"/>
              <a:t> Euroligi. Spada u red najvećih hrvatskih sportaša svih vremena. Smatra se predvodnikom vala europskih košarkaša u NBA.</a:t>
            </a:r>
          </a:p>
          <a:p>
            <a:endParaRPr lang="hr-H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31934">
            <a:off x="5018111" y="4480095"/>
            <a:ext cx="1904163" cy="2163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88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395536" y="260648"/>
            <a:ext cx="8229600" cy="4525963"/>
          </a:xfrm>
        </p:spPr>
        <p:txBody>
          <a:bodyPr>
            <a:normAutofit fontScale="92500" lnSpcReduction="20000"/>
          </a:bodyPr>
          <a:lstStyle/>
          <a:p>
            <a:r>
              <a:rPr lang="hr-HR" sz="2400" dirty="0" smtClean="0"/>
              <a:t>Svoju sjajnu i trofejima ispunjenu karijeru počeo je sa svega 15 godina kada ga je trener prvoligaškog kluba </a:t>
            </a:r>
            <a:r>
              <a:rPr lang="hr-HR" sz="2400" dirty="0" err="1" smtClean="0"/>
              <a:t>Šibenke</a:t>
            </a:r>
            <a:r>
              <a:rPr lang="hr-HR" sz="2400" dirty="0" smtClean="0"/>
              <a:t> ubacio u igru nakon čega se javnost po prvi puta upoznala s izvanrednim igračem koji će desetljeće poslije obilježiti europsku i svjetsku košarku. Dražen je počeo igrati nakon što je starijem bratu Aleksandru skupljao i dodavao lopte na njegovim treninzima. Ostajao bi poslije treninga sam u dvorani i šutirao sve dok ne padne noć</a:t>
            </a:r>
            <a:r>
              <a:rPr lang="hr-HR" dirty="0" smtClean="0"/>
              <a:t>. </a:t>
            </a:r>
            <a:r>
              <a:rPr lang="hr-HR" sz="2800" dirty="0" smtClean="0"/>
              <a:t>No svoju karijeru završio je prebrzo . Poginuo je u prometnoj nesreći 1993. </a:t>
            </a:r>
          </a:p>
          <a:p>
            <a:endParaRPr lang="hr-HR" sz="2800" dirty="0"/>
          </a:p>
          <a:p>
            <a:endParaRPr lang="hr-HR" sz="2800" dirty="0" smtClean="0"/>
          </a:p>
          <a:p>
            <a:pPr marL="0" indent="0">
              <a:buNone/>
            </a:pPr>
            <a:r>
              <a:rPr lang="hr-HR" sz="2800" dirty="0" smtClean="0">
                <a:hlinkClick r:id="rId2"/>
              </a:rPr>
              <a:t>https://www.youtube.com/watch?v=PcYUmMBLMwk&amp;t=47s</a:t>
            </a:r>
            <a:r>
              <a:rPr lang="hr-HR" sz="2800" dirty="0" smtClean="0"/>
              <a:t> </a:t>
            </a:r>
            <a:endParaRPr lang="hr-HR" sz="2800" dirty="0"/>
          </a:p>
        </p:txBody>
      </p:sp>
    </p:spTree>
    <p:extLst>
      <p:ext uri="{BB962C8B-B14F-4D97-AF65-F5344CB8AC3E}">
        <p14:creationId xmlns:p14="http://schemas.microsoft.com/office/powerpoint/2010/main" val="7175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TotalTime>
  <Words>615</Words>
  <Application>Microsoft Office PowerPoint</Application>
  <PresentationFormat>Prikaz na zaslonu (4:3)</PresentationFormat>
  <Paragraphs>26</Paragraphs>
  <Slides>11</Slides>
  <Notes>0</Notes>
  <HiddenSlides>0</HiddenSlides>
  <MMClips>0</MMClips>
  <ScaleCrop>false</ScaleCrop>
  <HeadingPairs>
    <vt:vector size="4" baseType="variant">
      <vt:variant>
        <vt:lpstr>Tema</vt:lpstr>
      </vt:variant>
      <vt:variant>
        <vt:i4>1</vt:i4>
      </vt:variant>
      <vt:variant>
        <vt:lpstr>Naslovi slajdova</vt:lpstr>
      </vt:variant>
      <vt:variant>
        <vt:i4>11</vt:i4>
      </vt:variant>
    </vt:vector>
  </HeadingPairs>
  <TitlesOfParts>
    <vt:vector size="12" baseType="lpstr">
      <vt:lpstr>Tema sustava Office</vt:lpstr>
      <vt:lpstr>PowerPointova prezentacija</vt:lpstr>
      <vt:lpstr>ŠTO JE KOŠARKA</vt:lpstr>
      <vt:lpstr>CENTAR</vt:lpstr>
      <vt:lpstr>POVIJEST KOŠARKE </vt:lpstr>
      <vt:lpstr>PRVI TEREN                             James Naismith                </vt:lpstr>
      <vt:lpstr>POZNATI KOŠARKAŠI</vt:lpstr>
      <vt:lpstr>PowerPointova prezentacija</vt:lpstr>
      <vt:lpstr>DRAŽEN PETROVIĆ</vt:lpstr>
      <vt:lpstr>PowerPointova prezentacija</vt:lpstr>
      <vt:lpstr>kviz</vt:lpstr>
      <vt:lpstr>HVALA NA PAŽNJI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Windows korisnik</dc:creator>
  <cp:lastModifiedBy>nastavnik</cp:lastModifiedBy>
  <cp:revision>13</cp:revision>
  <dcterms:created xsi:type="dcterms:W3CDTF">2019-03-15T12:04:39Z</dcterms:created>
  <dcterms:modified xsi:type="dcterms:W3CDTF">2019-03-20T08:01:23Z</dcterms:modified>
</cp:coreProperties>
</file>